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8" r:id="rId3"/>
    <p:sldId id="279" r:id="rId4"/>
    <p:sldId id="288" r:id="rId5"/>
    <p:sldId id="281" r:id="rId6"/>
    <p:sldId id="289" r:id="rId7"/>
    <p:sldId id="282" r:id="rId8"/>
    <p:sldId id="283" r:id="rId9"/>
    <p:sldId id="284" r:id="rId10"/>
    <p:sldId id="293" r:id="rId11"/>
    <p:sldId id="294" r:id="rId12"/>
    <p:sldId id="295" r:id="rId13"/>
    <p:sldId id="296" r:id="rId14"/>
    <p:sldId id="285" r:id="rId15"/>
    <p:sldId id="286" r:id="rId16"/>
    <p:sldId id="287" r:id="rId17"/>
    <p:sldId id="290" r:id="rId18"/>
    <p:sldId id="291" r:id="rId19"/>
    <p:sldId id="299" r:id="rId20"/>
    <p:sldId id="300" r:id="rId21"/>
    <p:sldId id="30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6F228-23AD-40C8-80CE-1387B9CB2282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506CA-C6B9-4CA2-A3AD-0EADCC2B8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412B-646D-42BB-927D-47825526801D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B369-B122-4CAB-B1DD-1DC416B197E3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3AF-8541-447C-B219-6F4BAF13B4A6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3C0F-FD56-41FD-BFA5-DC01D997498B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7377-D1FC-4C45-814F-1013D1A2A826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74D2-FAA8-417E-91E0-E22E6C087301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898F-F2AB-44DC-B7D6-06D3232B701D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2A98-CDFB-48F1-BED8-473098758C3E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B19-7E92-493C-AB85-94EA4D59243C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A65-76B0-4881-BCE0-BCA0EDD9E5DD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01A-9B76-41E2-A0B0-8914F6A9C58A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FE4-996D-4884-9A11-1A4E3FEE7775}" type="datetime1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F7E5-6A5C-4664-ABBD-79D4D05A6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1219200" y="2514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15615" y="1403131"/>
            <a:ext cx="6834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Vertex Function of Gluon-Photon Penguin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600200" y="3429000"/>
            <a:ext cx="61722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 dirty="0">
                <a:solidFill>
                  <a:srgbClr val="1903BD"/>
                </a:solidFill>
                <a:latin typeface="Times New Roman" pitchFamily="18" charset="0"/>
              </a:rPr>
              <a:t>Swee-Ping Chia</a:t>
            </a:r>
          </a:p>
          <a:p>
            <a:pPr algn="ctr" eaLnBrk="1" hangingPunct="1"/>
            <a:endParaRPr lang="en-US" sz="1000" b="1" dirty="0">
              <a:solidFill>
                <a:srgbClr val="1903BD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000" b="1" dirty="0">
                <a:solidFill>
                  <a:srgbClr val="1903BD"/>
                </a:solidFill>
                <a:latin typeface="Times New Roman" pitchFamily="18" charset="0"/>
              </a:rPr>
              <a:t>High Impact Research, University of Malaya</a:t>
            </a:r>
          </a:p>
          <a:p>
            <a:pPr algn="ctr" eaLnBrk="1" hangingPunct="1"/>
            <a:r>
              <a:rPr lang="en-US" sz="2000" b="1" dirty="0">
                <a:solidFill>
                  <a:srgbClr val="1903BD"/>
                </a:solidFill>
                <a:latin typeface="Times New Roman" pitchFamily="18" charset="0"/>
              </a:rPr>
              <a:t>50603 Kuala Lumpur, Malaysia </a:t>
            </a:r>
          </a:p>
          <a:p>
            <a:pPr algn="ctr" eaLnBrk="1" hangingPunct="1"/>
            <a:endParaRPr lang="en-US" sz="1000" b="1" dirty="0">
              <a:solidFill>
                <a:srgbClr val="1903BD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b="1" i="1" dirty="0">
                <a:solidFill>
                  <a:srgbClr val="BE022A"/>
                </a:solidFill>
                <a:latin typeface="Times New Roman" pitchFamily="18" charset="0"/>
              </a:rPr>
              <a:t>E-Mail: spchia@um.edu.my</a:t>
            </a:r>
            <a:r>
              <a:rPr lang="en-US" dirty="0">
                <a:solidFill>
                  <a:srgbClr val="BE022A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457200" y="6096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4BC57"/>
                </a:solidFill>
                <a:latin typeface="Times New Roman" pitchFamily="18" charset="0"/>
              </a:rPr>
              <a:t>8-11 October 2014                                                                  NTHU &amp; </a:t>
            </a:r>
            <a:r>
              <a:rPr lang="en-US" b="1" dirty="0" err="1" smtClean="0">
                <a:solidFill>
                  <a:srgbClr val="04BC57"/>
                </a:solidFill>
                <a:latin typeface="Times New Roman" pitchFamily="18" charset="0"/>
              </a:rPr>
              <a:t>Fo</a:t>
            </a:r>
            <a:r>
              <a:rPr lang="en-US" b="1" dirty="0" smtClean="0">
                <a:solidFill>
                  <a:srgbClr val="04BC57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4BC57"/>
                </a:solidFill>
                <a:latin typeface="Times New Roman" pitchFamily="18" charset="0"/>
              </a:rPr>
              <a:t>Guang</a:t>
            </a:r>
            <a:r>
              <a:rPr lang="en-US" b="1" dirty="0" smtClean="0">
                <a:solidFill>
                  <a:srgbClr val="04BC57"/>
                </a:solidFill>
                <a:latin typeface="Times New Roman" pitchFamily="18" charset="0"/>
              </a:rPr>
              <a:t> Shan</a:t>
            </a:r>
            <a:endParaRPr lang="en-US" b="1" dirty="0">
              <a:solidFill>
                <a:srgbClr val="04BC57"/>
              </a:solidFill>
              <a:latin typeface="Times New Roman" pitchFamily="18" charset="0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6096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57200" y="228600"/>
            <a:ext cx="7793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4BC5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PPCHP2014</a:t>
            </a:r>
            <a:endParaRPr lang="en-US" b="1" dirty="0">
              <a:solidFill>
                <a:srgbClr val="04BC5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13690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Gluon-Photon Penguin Vertex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71436"/>
            <a:ext cx="658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diagrams contributing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601" y="1427668"/>
            <a:ext cx="7539823" cy="236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5" y="3687415"/>
            <a:ext cx="8007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Feynman amplitude for the first diagram, for example, is proportional to the integral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725144"/>
            <a:ext cx="1728192" cy="87319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779912" y="5013176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loop momentum of the internal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line.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190500"/>
          </a:xfrm>
          <a:prstGeom prst="rect">
            <a:avLst/>
          </a:prstGeom>
          <a:noFill/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collection of all the denominator factors.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191" y="476672"/>
            <a:ext cx="257361" cy="428935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928953"/>
            <a:ext cx="8469065" cy="41181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79512" y="1239143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Introducing Feynman parameters,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1520" y="24208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19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924944"/>
            <a:ext cx="8112378" cy="431909"/>
          </a:xfrm>
          <a:prstGeom prst="rect">
            <a:avLst/>
          </a:prstGeom>
          <a:noFill/>
        </p:spPr>
      </p:pic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21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067" y="1732806"/>
            <a:ext cx="4868590" cy="821208"/>
          </a:xfrm>
          <a:prstGeom prst="rect">
            <a:avLst/>
          </a:prstGeom>
          <a:noFill/>
        </p:spPr>
      </p:pic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25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9835" y="3425949"/>
            <a:ext cx="6129221" cy="435099"/>
          </a:xfrm>
          <a:prstGeom prst="rect">
            <a:avLst/>
          </a:prstGeom>
          <a:noFill/>
        </p:spPr>
      </p:pic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27" name="Picture 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323" y="3789040"/>
            <a:ext cx="259229" cy="432048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323528" y="37170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can be rewritten as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31" name="Picture 3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263179"/>
            <a:ext cx="1671873" cy="461965"/>
          </a:xfrm>
          <a:prstGeom prst="rect">
            <a:avLst/>
          </a:prstGeom>
          <a:noFill/>
        </p:spPr>
      </p:pic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33" name="Picture 3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25144"/>
            <a:ext cx="6727604" cy="432048"/>
          </a:xfrm>
          <a:prstGeom prst="rect">
            <a:avLst/>
          </a:prstGeom>
          <a:noFill/>
        </p:spPr>
      </p:pic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35" name="Picture 3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170132"/>
            <a:ext cx="8309272" cy="419108"/>
          </a:xfrm>
          <a:prstGeom prst="rect">
            <a:avLst/>
          </a:prstGeom>
          <a:noFill/>
        </p:spPr>
      </p:pic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37" name="Picture 4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9" y="5621144"/>
            <a:ext cx="6322269" cy="400144"/>
          </a:xfrm>
          <a:prstGeom prst="rect">
            <a:avLst/>
          </a:prstGeom>
          <a:noFill/>
        </p:spPr>
      </p:pic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31031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numerator        is given by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036" y="411138"/>
            <a:ext cx="401780" cy="353566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447" y="771178"/>
            <a:ext cx="7794523" cy="353566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8475" y="1094259"/>
            <a:ext cx="2184623" cy="678557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8308" y="1787486"/>
            <a:ext cx="183612" cy="34537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67544" y="170080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Expressing in powers of     ,        can be rewritten 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190688"/>
            <a:ext cx="3312368" cy="446224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467544" y="2564904"/>
            <a:ext cx="73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integration over   can then be evaluated to give</a:t>
            </a:r>
            <a:endParaRPr lang="en-US" sz="2400" dirty="0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3257" y="1802937"/>
            <a:ext cx="456735" cy="401927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636912"/>
            <a:ext cx="144016" cy="378042"/>
          </a:xfrm>
          <a:prstGeom prst="rect">
            <a:avLst/>
          </a:prstGeom>
          <a:noFill/>
        </p:spPr>
      </p:pic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831" y="3024758"/>
            <a:ext cx="7844400" cy="836290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467544" y="38610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Dimensional regularization is used to control the divergence.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67544" y="4263479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Here,                   is the Euler constant and                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that  1/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is divergent in the limit.</a:t>
            </a:r>
            <a:endParaRPr lang="en-US" sz="2400" dirty="0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365104"/>
            <a:ext cx="1304612" cy="334516"/>
          </a:xfrm>
          <a:prstGeom prst="rect">
            <a:avLst/>
          </a:prstGeom>
          <a:noFill/>
        </p:spPr>
      </p:pic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374626"/>
            <a:ext cx="1104131" cy="350518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461596" y="5147900"/>
            <a:ext cx="8070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overall vertex function is not divergent. The divergent term 1/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will be cancelled out, giving   </a:t>
            </a:r>
            <a:endParaRPr lang="en-US" sz="2400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877" y="1008533"/>
            <a:ext cx="5968331" cy="82435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0740" y="476672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Hence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95536" y="191683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 assumption: all external quark masses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momenta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small compared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Then</a:t>
            </a:r>
            <a:endParaRPr lang="en-US" sz="2400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77878"/>
            <a:ext cx="2664296" cy="41686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5536" y="324433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integrations are easily evaluated. The remaining integration over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cast into the form:</a:t>
            </a:r>
            <a:endParaRPr lang="en-US" sz="2400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587" y="4077072"/>
            <a:ext cx="2338545" cy="79208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8197" y="4931876"/>
            <a:ext cx="4035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can be easily performed.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58197" y="5363924"/>
            <a:ext cx="8013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other two Feynman diagrams are similarly calculated.</a:t>
            </a:r>
            <a:endParaRPr lang="en-US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13690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Gluon-Photon Penguin Vertex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601" y="980728"/>
            <a:ext cx="7539823" cy="236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766" y="3429000"/>
            <a:ext cx="8007674" cy="16324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7" y="5445224"/>
            <a:ext cx="6696745" cy="473672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Ward-Takahashi Identity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90979"/>
            <a:ext cx="7848872" cy="1133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Relate Gluon Penguin Vertex to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Flavour-Changing Self-Energy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888" y="980728"/>
            <a:ext cx="5045256" cy="79208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969" y="3645024"/>
            <a:ext cx="5034159" cy="79208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1560" y="4437112"/>
            <a:ext cx="7992888" cy="1133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Relate Photon Penguin Vertex to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Flavour-Changing Self-Energy 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3068960"/>
            <a:ext cx="1493499" cy="504056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589240"/>
            <a:ext cx="3168352" cy="774869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884" y="764704"/>
            <a:ext cx="5729332" cy="720080"/>
          </a:xfrm>
          <a:prstGeom prst="rect">
            <a:avLst/>
          </a:prstGeom>
          <a:noFill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580" y="1628800"/>
            <a:ext cx="5936660" cy="7200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2350621"/>
            <a:ext cx="734481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Relate Gluon-Photon Penguin Vertex to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Gluon Penguin Vertex and Photon Penguin Vertex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1" y="3645024"/>
            <a:ext cx="2592289" cy="738310"/>
          </a:xfrm>
          <a:prstGeom prst="rect">
            <a:avLst/>
          </a:prstGeom>
          <a:noFill/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1937" y="4437112"/>
            <a:ext cx="1265852" cy="444759"/>
          </a:xfrm>
          <a:prstGeom prst="rect">
            <a:avLst/>
          </a:prstGeom>
          <a:noFill/>
        </p:spPr>
      </p:pic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6285" y="4941168"/>
            <a:ext cx="1309491" cy="765287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63284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Explicit Expressions for the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Gluon-Photon Penguin Vertex Form Factors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2005" y="4441589"/>
            <a:ext cx="6621881" cy="643595"/>
          </a:xfrm>
          <a:prstGeom prst="rect">
            <a:avLst/>
          </a:prstGeom>
          <a:noFill/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160615"/>
            <a:ext cx="6231608" cy="644649"/>
          </a:xfrm>
          <a:prstGeom prst="rect">
            <a:avLst/>
          </a:prstGeom>
          <a:noFill/>
        </p:spPr>
      </p:pic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877272"/>
            <a:ext cx="5371796" cy="648072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755576" y="1268760"/>
            <a:ext cx="7992888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the expression for the Quark-Gluon-Photon Penguin Vertex, we have retained only terms linear in the external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momenta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The other terms involve three to five powers of external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momenta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are therefore can be neglected. Assuming that the external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momenta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are small compared to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the vertex function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form factors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depend only on the parameter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/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81779"/>
            <a:ext cx="763284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Numerical Values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68" y="1340768"/>
          <a:ext cx="7845514" cy="2011680"/>
        </p:xfrm>
        <a:graphic>
          <a:graphicData uri="http://schemas.openxmlformats.org/drawingml/2006/table">
            <a:tbl>
              <a:tblPr/>
              <a:tblGrid>
                <a:gridCol w="520694"/>
                <a:gridCol w="1256430"/>
                <a:gridCol w="1480937"/>
                <a:gridCol w="1477485"/>
                <a:gridCol w="1629031"/>
                <a:gridCol w="148093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i="1" dirty="0">
                          <a:solidFill>
                            <a:srgbClr val="0070C0"/>
                          </a:solidFill>
                          <a:latin typeface="Calibri"/>
                          <a:ea typeface="SimSun"/>
                          <a:cs typeface="Times New Roman"/>
                        </a:rPr>
                        <a:t>j</a:t>
                      </a:r>
                      <a:endParaRPr lang="en-MY" sz="2200" dirty="0">
                        <a:solidFill>
                          <a:srgbClr val="0070C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b="1" i="1" dirty="0" err="1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r>
                        <a:rPr lang="en-MY" sz="2200" b="1" baseline="-25000" dirty="0" err="1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j</a:t>
                      </a:r>
                      <a:r>
                        <a:rPr lang="en-MY" sz="2200" b="1" baseline="-25000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MY" sz="2200" b="1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n-MY" sz="2200" b="1" dirty="0" err="1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GeV</a:t>
                      </a:r>
                      <a:r>
                        <a:rPr lang="en-MY" sz="2200" b="1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en-MY" sz="2200" dirty="0">
                        <a:solidFill>
                          <a:srgbClr val="0070C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b="1" i="1" dirty="0" err="1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r>
                        <a:rPr lang="en-MY" sz="2200" b="1" i="1" baseline="-25000" dirty="0" err="1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j</a:t>
                      </a:r>
                      <a:endParaRPr lang="en-MY" sz="2200" dirty="0">
                        <a:solidFill>
                          <a:srgbClr val="0070C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b="1" i="1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MY" sz="2200" b="1" i="0" baseline="-25000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en-MY" sz="2200" i="0" dirty="0">
                        <a:solidFill>
                          <a:srgbClr val="0070C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MY" sz="2200" b="1" i="0" baseline="-25000" dirty="0" smtClean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en-MY" sz="2200" i="0" dirty="0">
                        <a:solidFill>
                          <a:srgbClr val="0070C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b="1" i="1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MY" sz="2200" b="1" baseline="-25000" dirty="0">
                          <a:solidFill>
                            <a:srgbClr val="0070C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en-MY" sz="2200" dirty="0">
                        <a:solidFill>
                          <a:srgbClr val="0070C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i="1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u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0.0023</a:t>
                      </a:r>
                      <a:endParaRPr lang="en-MY" sz="2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0.8187E-09</a:t>
                      </a:r>
                      <a:endParaRPr lang="en-MY" sz="2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0.5458E-09</a:t>
                      </a:r>
                      <a:endParaRPr lang="en-MY" sz="2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−0.2729E-09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0.1501E-08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i="1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c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1.275</a:t>
                      </a:r>
                      <a:endParaRPr lang="en-MY" sz="2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0.2516E-03</a:t>
                      </a:r>
                      <a:endParaRPr lang="en-MY" sz="2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0.1671E-03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+mn-lt"/>
                          <a:ea typeface="SimSun"/>
                          <a:cs typeface="Times New Roman"/>
                        </a:rPr>
                        <a:t>−</a:t>
                      </a: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0.8364E-04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0.4597E-03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i="1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t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173.07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0.4635E+01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0.4332E+00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+mn-lt"/>
                          <a:ea typeface="SimSun"/>
                          <a:cs typeface="Times New Roman"/>
                        </a:rPr>
                        <a:t>−</a:t>
                      </a:r>
                      <a:r>
                        <a:rPr lang="en-MY" sz="22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0.3039E+00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0.1211E+01</a:t>
                      </a:r>
                      <a:endParaRPr lang="en-MY" sz="2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3933056"/>
            <a:ext cx="7831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magnitude of the vertex function depends not only on the magnitude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1, 2, 3, but on the combination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003" y="4776952"/>
            <a:ext cx="1474725" cy="45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33413" y="406400"/>
            <a:ext cx="3225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CKM Matrix Elements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Verdana" pitchFamily="34" charset="0"/>
            </a:endParaRPr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Verdana" pitchFamily="34" charset="0"/>
            </a:endParaRP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09600" y="1108405"/>
            <a:ext cx="7543800" cy="136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8000"/>
              </a:lnSpc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0.97427(15),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0.22534(65),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ub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0.00351(15),</a:t>
            </a:r>
          </a:p>
          <a:p>
            <a:pPr>
              <a:lnSpc>
                <a:spcPct val="118000"/>
              </a:lnSpc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0.22520(65),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0.97344(16),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0.0412(8),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8000"/>
              </a:lnSpc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0.00867(30),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0.0404(8),	 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tb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0.999146(34). 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609600" y="2707630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Products of CKM matrix elements: </a:t>
            </a:r>
            <a:endParaRPr lang="en-US" sz="2400" dirty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066800" y="3100388"/>
          <a:ext cx="1524000" cy="557212"/>
        </p:xfrm>
        <a:graphic>
          <a:graphicData uri="http://schemas.openxmlformats.org/presentationml/2006/ole">
            <p:oleObj spid="_x0000_s1026" name="公式" r:id="rId3" imgW="698500" imgH="254000" progId="Equation.3">
              <p:embed/>
            </p:oleObj>
          </a:graphicData>
        </a:graphic>
      </p:graphicFrame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ea typeface="SimSun" pitchFamily="2" charset="-122"/>
              </a:rPr>
              <a:t>. </a:t>
            </a:r>
            <a:endParaRPr lang="en-US"/>
          </a:p>
        </p:txBody>
      </p:sp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609600" y="3694113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products of CKM matrix elements satisfy the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unitarity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triangle relation</a:t>
            </a:r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1095375" y="4660900"/>
          <a:ext cx="2151063" cy="520700"/>
        </p:xfrm>
        <a:graphic>
          <a:graphicData uri="http://schemas.openxmlformats.org/presentationml/2006/ole">
            <p:oleObj spid="_x0000_s1027" name="公式" r:id="rId4" imgW="952200" imgH="228600" progId="Equation.3">
              <p:embed/>
            </p:oleObj>
          </a:graphicData>
        </a:graphic>
      </p:graphicFrame>
      <p:sp>
        <p:nvSpPr>
          <p:cNvPr id="2060" name="Rectangle 6"/>
          <p:cNvSpPr>
            <a:spLocks noChangeArrowheads="1"/>
          </p:cNvSpPr>
          <p:nvPr/>
        </p:nvSpPr>
        <p:spPr bwMode="auto">
          <a:xfrm>
            <a:off x="609600" y="5203458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triangle relation is used to estimate the relative phases of the three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0648"/>
            <a:ext cx="7920880" cy="24266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MODEL (SM)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Gauge Group:  SU(3)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SU(2)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U(1)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SU(3): Strong Interaction - QCD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SU(2)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U(1): Electroweak Interaction - Weinberg-Salam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Generations of Quarks and Leptons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780928"/>
            <a:ext cx="553320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2409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95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Verdana" pitchFamily="34" charset="0"/>
            </a:endParaRPr>
          </a:p>
        </p:txBody>
      </p:sp>
      <p:sp>
        <p:nvSpPr>
          <p:cNvPr id="18435" name="Rectangle 16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Verdana" pitchFamily="34" charset="0"/>
            </a:endParaRPr>
          </a:p>
        </p:txBody>
      </p:sp>
      <p:sp>
        <p:nvSpPr>
          <p:cNvPr id="1843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90600" y="978724"/>
            <a:ext cx="7086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transition:</a:t>
            </a: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30000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0.21954</a:t>
            </a: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0.21919 +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0.13570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400" i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0.32336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0.13570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transition: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0.92782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0.80528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0.31926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0.12254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0.31926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transition: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0.40365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0.40099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0.74462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0.27119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0.74462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90600" y="2009775"/>
            <a:ext cx="682176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contribution is small for all the three transitions.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Both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contribute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transition, and                      has magnitude of order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dominant contribution in both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transitions, and                       is of order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7115" y="3264784"/>
            <a:ext cx="1474725" cy="452248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056872"/>
            <a:ext cx="1474725" cy="45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81779"/>
            <a:ext cx="763284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55576" y="1132892"/>
            <a:ext cx="7776864" cy="445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We have presented the calculation of the vertex function for Gluon-Photon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Penguin within the framework of the Standard Model. The vertex function is found finite.</a:t>
            </a:r>
          </a:p>
          <a:p>
            <a:pPr lvl="0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aseline="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For cases where the external </a:t>
            </a:r>
            <a:r>
              <a:rPr lang="en-US" sz="2400" baseline="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momenta</a:t>
            </a:r>
            <a:r>
              <a:rPr lang="en-US" sz="2400" baseline="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are small compared W-boson mass, the vertex function 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can be described in terms of 3 form factors, </a:t>
            </a:r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en-US" sz="24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en-US" sz="24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en-US" sz="24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which depend only on the parameter  </a:t>
            </a:r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</a:t>
            </a:r>
            <a:r>
              <a:rPr lang="en-US" sz="24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</a:t>
            </a:r>
            <a:r>
              <a:rPr lang="en-US" sz="24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</a:t>
            </a:r>
            <a:r>
              <a:rPr lang="en-US" sz="24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</a:t>
            </a:r>
            <a:r>
              <a:rPr lang="en-US" sz="24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Gluon-Photon Penguin Vertex is related to the Gluon Penguin Vertex and the Photon Penguin Vertex through the Ward-Takahashi Identity.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84296" cy="45716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UNIFIED THEORY OF WEAK &amp; EM INTERACTION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Weinberg-Salam Theory: SU(2)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U(1) Gauge Group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 Mechanism: Spontaneous Symmetry Breaking (SSB)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Gauge particles after SSB: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W-boson: Massive M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80.385(15) GeV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Z-boson: Massive M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91.1876(21) GeV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Photon: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Massless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Scalar boson left behind after SSB: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Higgs Boson: Mass MH = 125.9(4) GeV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17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260648"/>
            <a:ext cx="7272808" cy="275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STRONG INTERACTION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Quantum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Chromodynamics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(QCD): SU(3) Gauge Group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Symmetry exact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Gauge particle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Gluon: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Massless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765" y="3174067"/>
            <a:ext cx="5190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GENERATIONS OF QUARKS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N</a:t>
            </a:r>
            <a:r>
              <a:rPr lang="el-GR" sz="2400" baseline="-25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ν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= 3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854893"/>
            <a:ext cx="3816424" cy="202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0002" y="2924944"/>
            <a:ext cx="3608022" cy="291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7584" y="678755"/>
            <a:ext cx="68407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MIXING OF QUARK FLAVOURS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CKM Mixing Matrix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Three mixing angles: </a:t>
            </a:r>
            <a:r>
              <a:rPr lang="en-US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One phase: </a:t>
            </a:r>
            <a:r>
              <a:rPr lang="el-GR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endParaRPr lang="en-US" sz="24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 Violation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95536" y="303039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Consequences of Quark Mixing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51111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Flavour-Changing Self-Energy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383159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  Gluon Penguin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  Photon Penguin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276872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  Gluon-Photon Penguin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44501"/>
            <a:ext cx="4608511" cy="139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763" y="2634258"/>
            <a:ext cx="7257637" cy="28829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9552" y="404664"/>
            <a:ext cx="741682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NEUTRAL CHANGE OF QUARK FLAVOURS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836712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Flavour-Changing Self-Energy of Quark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1352" y="5589240"/>
            <a:ext cx="604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CKM matrix elements come in combination  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5589240"/>
            <a:ext cx="792088" cy="492855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899592" y="6093296"/>
            <a:ext cx="6048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Internal quark line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3879"/>
            <a:ext cx="5400600" cy="221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67544" y="476672"/>
            <a:ext cx="813690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Gluon Penguin Vertex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12976"/>
            <a:ext cx="7920880" cy="230004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805265"/>
            <a:ext cx="6864097" cy="489088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0648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Photon Penguin Vertex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200800" cy="197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011414"/>
            <a:ext cx="8064896" cy="1676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373216"/>
            <a:ext cx="6552728" cy="466902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F7E5-6A5C-4664-ABBD-79D4D05A69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8617</TotalTime>
  <Words>832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公式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137</cp:revision>
  <dcterms:created xsi:type="dcterms:W3CDTF">2013-08-27T15:59:30Z</dcterms:created>
  <dcterms:modified xsi:type="dcterms:W3CDTF">2014-10-09T16:03:59Z</dcterms:modified>
</cp:coreProperties>
</file>