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7" r:id="rId2"/>
    <p:sldId id="278" r:id="rId3"/>
    <p:sldId id="279" r:id="rId4"/>
    <p:sldId id="288" r:id="rId5"/>
    <p:sldId id="281" r:id="rId6"/>
    <p:sldId id="289" r:id="rId7"/>
    <p:sldId id="282" r:id="rId8"/>
    <p:sldId id="283" r:id="rId9"/>
    <p:sldId id="284" r:id="rId10"/>
    <p:sldId id="293" r:id="rId11"/>
    <p:sldId id="294" r:id="rId12"/>
    <p:sldId id="295" r:id="rId13"/>
    <p:sldId id="296" r:id="rId14"/>
    <p:sldId id="285" r:id="rId15"/>
    <p:sldId id="286" r:id="rId16"/>
    <p:sldId id="287" r:id="rId17"/>
    <p:sldId id="290" r:id="rId18"/>
    <p:sldId id="291" r:id="rId19"/>
    <p:sldId id="299" r:id="rId20"/>
    <p:sldId id="300" r:id="rId21"/>
    <p:sldId id="301" r:id="rId22"/>
    <p:sldId id="292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786" y="4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3.wmf"/><Relationship Id="rId1" Type="http://schemas.openxmlformats.org/officeDocument/2006/relationships/image" Target="../media/image5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66F228-23AD-40C8-80CE-1387B9CB2282}" type="datetimeFigureOut">
              <a:rPr lang="en-US" smtClean="0"/>
              <a:pPr/>
              <a:t>10/10/2014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3506CA-C6B9-4CA2-A3AD-0EADCC2B894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E412B-646D-42BB-927D-47825526801D}" type="datetime1">
              <a:rPr lang="en-US" smtClean="0"/>
              <a:pPr/>
              <a:t>10/10/2014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FF7E5-6A5C-4664-ABBD-79D4D05A69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CB369-B122-4CAB-B1DD-1DC416B197E3}" type="datetime1">
              <a:rPr lang="en-US" smtClean="0"/>
              <a:pPr/>
              <a:t>10/10/2014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FF7E5-6A5C-4664-ABBD-79D4D05A69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DC3AF-8541-447C-B219-6F4BAF13B4A6}" type="datetime1">
              <a:rPr lang="en-US" smtClean="0"/>
              <a:pPr/>
              <a:t>10/10/2014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FF7E5-6A5C-4664-ABBD-79D4D05A69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73C0F-FD56-41FD-BFA5-DC01D997498B}" type="datetime1">
              <a:rPr lang="en-US" smtClean="0"/>
              <a:pPr/>
              <a:t>10/10/2014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FF7E5-6A5C-4664-ABBD-79D4D05A69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77377-D1FC-4C45-814F-1013D1A2A826}" type="datetime1">
              <a:rPr lang="en-US" smtClean="0"/>
              <a:pPr/>
              <a:t>10/10/2014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FF7E5-6A5C-4664-ABBD-79D4D05A69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E74D2-FAA8-417E-91E0-E22E6C087301}" type="datetime1">
              <a:rPr lang="en-US" smtClean="0"/>
              <a:pPr/>
              <a:t>10/10/2014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FF7E5-6A5C-4664-ABBD-79D4D05A69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A898F-F2AB-44DC-B7D6-06D3232B701D}" type="datetime1">
              <a:rPr lang="en-US" smtClean="0"/>
              <a:pPr/>
              <a:t>10/10/2014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FF7E5-6A5C-4664-ABBD-79D4D05A69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42A98-CDFB-48F1-BED8-473098758C3E}" type="datetime1">
              <a:rPr lang="en-US" smtClean="0"/>
              <a:pPr/>
              <a:t>10/10/2014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FF7E5-6A5C-4664-ABBD-79D4D05A69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3B19-7E92-493C-AB85-94EA4D59243C}" type="datetime1">
              <a:rPr lang="en-US" smtClean="0"/>
              <a:pPr/>
              <a:t>10/10/2014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FF7E5-6A5C-4664-ABBD-79D4D05A69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3FA65-76B0-4881-BCE0-BCA0EDD9E5DD}" type="datetime1">
              <a:rPr lang="en-US" smtClean="0"/>
              <a:pPr/>
              <a:t>10/10/2014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FF7E5-6A5C-4664-ABBD-79D4D05A69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9B01A-9B76-41E2-A0B0-8914F6A9C58A}" type="datetime1">
              <a:rPr lang="en-US" smtClean="0"/>
              <a:pPr/>
              <a:t>10/10/2014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FF7E5-6A5C-4664-ABBD-79D4D05A69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DAFE4-996D-4884-9A11-1A4E3FEE7775}" type="datetime1">
              <a:rPr lang="en-US" smtClean="0"/>
              <a:pPr/>
              <a:t>10/10/2014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3FF7E5-6A5C-4664-ABBD-79D4D05A69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10" Type="http://schemas.openxmlformats.org/officeDocument/2006/relationships/image" Target="../media/image25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Relationship Id="rId9" Type="http://schemas.openxmlformats.org/officeDocument/2006/relationships/image" Target="../media/image3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7.png"/><Relationship Id="rId5" Type="http://schemas.openxmlformats.org/officeDocument/2006/relationships/image" Target="../media/image46.png"/><Relationship Id="rId4" Type="http://schemas.openxmlformats.org/officeDocument/2006/relationships/image" Target="../media/image4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0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1219200" y="2514600"/>
            <a:ext cx="678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sz="2400">
              <a:latin typeface="Tahoma" pitchFamily="34" charset="0"/>
            </a:endParaRPr>
          </a:p>
        </p:txBody>
      </p:sp>
      <p:sp>
        <p:nvSpPr>
          <p:cNvPr id="40964" name="Text Box 4"/>
          <p:cNvSpPr txBox="1">
            <a:spLocks noChangeArrowheads="1"/>
          </p:cNvSpPr>
          <p:nvPr/>
        </p:nvSpPr>
        <p:spPr bwMode="auto">
          <a:xfrm>
            <a:off x="1115615" y="1403131"/>
            <a:ext cx="683438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Vertex Function of Gluon-Photon Penguin</a:t>
            </a:r>
            <a:endParaRPr lang="en-US" sz="24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2" name="Text Box 5"/>
          <p:cNvSpPr txBox="1">
            <a:spLocks noChangeArrowheads="1"/>
          </p:cNvSpPr>
          <p:nvPr/>
        </p:nvSpPr>
        <p:spPr bwMode="auto">
          <a:xfrm>
            <a:off x="1600200" y="3429000"/>
            <a:ext cx="6172200" cy="1585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000" b="1" dirty="0">
                <a:solidFill>
                  <a:srgbClr val="1903BD"/>
                </a:solidFill>
                <a:latin typeface="Times New Roman" pitchFamily="18" charset="0"/>
              </a:rPr>
              <a:t>Swee-Ping Chia</a:t>
            </a:r>
          </a:p>
          <a:p>
            <a:pPr algn="ctr" eaLnBrk="1" hangingPunct="1"/>
            <a:endParaRPr lang="en-US" sz="1000" b="1" dirty="0">
              <a:solidFill>
                <a:srgbClr val="1903BD"/>
              </a:solidFill>
              <a:latin typeface="Times New Roman" pitchFamily="18" charset="0"/>
            </a:endParaRPr>
          </a:p>
          <a:p>
            <a:pPr algn="ctr" eaLnBrk="1" hangingPunct="1"/>
            <a:r>
              <a:rPr lang="en-US" sz="2000" b="1" dirty="0">
                <a:solidFill>
                  <a:srgbClr val="1903BD"/>
                </a:solidFill>
                <a:latin typeface="Times New Roman" pitchFamily="18" charset="0"/>
              </a:rPr>
              <a:t>High Impact Research, University of Malaya</a:t>
            </a:r>
          </a:p>
          <a:p>
            <a:pPr algn="ctr" eaLnBrk="1" hangingPunct="1"/>
            <a:r>
              <a:rPr lang="en-US" sz="2000" b="1" dirty="0">
                <a:solidFill>
                  <a:srgbClr val="1903BD"/>
                </a:solidFill>
                <a:latin typeface="Times New Roman" pitchFamily="18" charset="0"/>
              </a:rPr>
              <a:t>50603 Kuala Lumpur, Malaysia </a:t>
            </a:r>
          </a:p>
          <a:p>
            <a:pPr algn="ctr" eaLnBrk="1" hangingPunct="1"/>
            <a:endParaRPr lang="en-US" sz="1000" b="1" dirty="0">
              <a:solidFill>
                <a:srgbClr val="1903BD"/>
              </a:solidFill>
              <a:latin typeface="Times New Roman" pitchFamily="18" charset="0"/>
            </a:endParaRPr>
          </a:p>
          <a:p>
            <a:pPr algn="ctr" eaLnBrk="1" hangingPunct="1"/>
            <a:r>
              <a:rPr lang="en-US" b="1" i="1" dirty="0">
                <a:solidFill>
                  <a:srgbClr val="BE022A"/>
                </a:solidFill>
                <a:latin typeface="Times New Roman" pitchFamily="18" charset="0"/>
              </a:rPr>
              <a:t>E-Mail: spchia@um.edu.my</a:t>
            </a:r>
            <a:r>
              <a:rPr lang="en-US" dirty="0">
                <a:solidFill>
                  <a:srgbClr val="BE022A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2053" name="Text Box 6"/>
          <p:cNvSpPr txBox="1">
            <a:spLocks noChangeArrowheads="1"/>
          </p:cNvSpPr>
          <p:nvPr/>
        </p:nvSpPr>
        <p:spPr bwMode="auto">
          <a:xfrm>
            <a:off x="457200" y="6096000"/>
            <a:ext cx="8229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 dirty="0" smtClean="0">
                <a:solidFill>
                  <a:srgbClr val="04BC57"/>
                </a:solidFill>
                <a:latin typeface="Times New Roman" pitchFamily="18" charset="0"/>
              </a:rPr>
              <a:t>8-11 October 2014                                                                  NTHU &amp; </a:t>
            </a:r>
            <a:r>
              <a:rPr lang="en-US" b="1" dirty="0" err="1" smtClean="0">
                <a:solidFill>
                  <a:srgbClr val="04BC57"/>
                </a:solidFill>
                <a:latin typeface="Times New Roman" pitchFamily="18" charset="0"/>
              </a:rPr>
              <a:t>Fo</a:t>
            </a:r>
            <a:r>
              <a:rPr lang="en-US" b="1" dirty="0" smtClean="0">
                <a:solidFill>
                  <a:srgbClr val="04BC57"/>
                </a:solidFill>
                <a:latin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4BC57"/>
                </a:solidFill>
                <a:latin typeface="Times New Roman" pitchFamily="18" charset="0"/>
              </a:rPr>
              <a:t>Guang</a:t>
            </a:r>
            <a:r>
              <a:rPr lang="en-US" b="1" dirty="0" smtClean="0">
                <a:solidFill>
                  <a:srgbClr val="04BC57"/>
                </a:solidFill>
                <a:latin typeface="Times New Roman" pitchFamily="18" charset="0"/>
              </a:rPr>
              <a:t> Shan</a:t>
            </a:r>
            <a:endParaRPr lang="en-US" b="1" dirty="0">
              <a:solidFill>
                <a:srgbClr val="04BC57"/>
              </a:solidFill>
              <a:latin typeface="Times New Roman" pitchFamily="18" charset="0"/>
            </a:endParaRPr>
          </a:p>
        </p:txBody>
      </p:sp>
      <p:sp>
        <p:nvSpPr>
          <p:cNvPr id="2054" name="Line 7"/>
          <p:cNvSpPr>
            <a:spLocks noChangeShapeType="1"/>
          </p:cNvSpPr>
          <p:nvPr/>
        </p:nvSpPr>
        <p:spPr bwMode="auto">
          <a:xfrm>
            <a:off x="304800" y="6096000"/>
            <a:ext cx="8458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0970" name="Rectangle 10"/>
          <p:cNvSpPr>
            <a:spLocks noChangeArrowheads="1"/>
          </p:cNvSpPr>
          <p:nvPr/>
        </p:nvSpPr>
        <p:spPr bwMode="auto">
          <a:xfrm>
            <a:off x="457200" y="228600"/>
            <a:ext cx="77930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rgbClr val="04BC5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PPCHP2014</a:t>
            </a:r>
            <a:endParaRPr lang="en-US" b="1" dirty="0">
              <a:solidFill>
                <a:srgbClr val="04BC57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FF7E5-6A5C-4664-ABBD-79D4D05A699E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7544" y="476672"/>
            <a:ext cx="8136904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4.  Gluon-Photon Penguin Vertex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971436"/>
            <a:ext cx="65899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Three diagrams contributing </a:t>
            </a:r>
            <a:endParaRPr lang="en-US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8601" y="1427668"/>
            <a:ext cx="7539823" cy="2361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395535" y="3687415"/>
            <a:ext cx="8007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 Feynman amplitude for the first diagram, for example, is proportional to the integral</a:t>
            </a:r>
            <a:endParaRPr lang="en-US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71600" y="4725144"/>
            <a:ext cx="1728192" cy="873192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47625" cy="190500"/>
          </a:xfrm>
          <a:prstGeom prst="rect">
            <a:avLst/>
          </a:prstGeom>
          <a:noFill/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47625" cy="190500"/>
          </a:xfrm>
          <a:prstGeom prst="rect">
            <a:avLst/>
          </a:prstGeom>
          <a:noFill/>
        </p:spPr>
      </p:pic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47625" cy="190500"/>
          </a:xfrm>
          <a:prstGeom prst="rect">
            <a:avLst/>
          </a:prstGeom>
          <a:noFill/>
        </p:spPr>
      </p:pic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47625" cy="190500"/>
          </a:xfrm>
          <a:prstGeom prst="rect">
            <a:avLst/>
          </a:prstGeom>
          <a:noFill/>
        </p:spPr>
      </p:pic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47625" cy="190500"/>
          </a:xfrm>
          <a:prstGeom prst="rect">
            <a:avLst/>
          </a:prstGeom>
          <a:noFill/>
        </p:spPr>
      </p:pic>
      <p:sp>
        <p:nvSpPr>
          <p:cNvPr id="23" name="TextBox 22"/>
          <p:cNvSpPr txBox="1"/>
          <p:nvPr/>
        </p:nvSpPr>
        <p:spPr>
          <a:xfrm>
            <a:off x="3779912" y="5013176"/>
            <a:ext cx="44644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where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is the loop momentum of the internal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line.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47625" cy="190500"/>
          </a:xfrm>
          <a:prstGeom prst="rect">
            <a:avLst/>
          </a:prstGeom>
          <a:noFill/>
        </p:spPr>
      </p:pic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47625" cy="190500"/>
          </a:xfrm>
          <a:prstGeom prst="rect">
            <a:avLst/>
          </a:prstGeom>
          <a:noFill/>
        </p:spPr>
      </p:pic>
      <p:sp>
        <p:nvSpPr>
          <p:cNvPr id="24" name="Slide Number Placeholder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FF7E5-6A5C-4664-ABBD-79D4D05A699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404664"/>
            <a:ext cx="7704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is the collection of all the denominator factors.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2191" y="476672"/>
            <a:ext cx="257361" cy="428935"/>
          </a:xfrm>
          <a:prstGeom prst="rect">
            <a:avLst/>
          </a:prstGeom>
          <a:noFill/>
        </p:spPr>
      </p:pic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9708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9707" name="Picture 1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528" y="928953"/>
            <a:ext cx="8469065" cy="411815"/>
          </a:xfrm>
          <a:prstGeom prst="rect">
            <a:avLst/>
          </a:prstGeom>
          <a:noFill/>
        </p:spPr>
      </p:pic>
      <p:sp>
        <p:nvSpPr>
          <p:cNvPr id="16" name="TextBox 15"/>
          <p:cNvSpPr txBox="1"/>
          <p:nvPr/>
        </p:nvSpPr>
        <p:spPr>
          <a:xfrm>
            <a:off x="179512" y="1239143"/>
            <a:ext cx="7704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Introducing Feynman parameters,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51520" y="2420888"/>
            <a:ext cx="7704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where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9714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9718" name="Rectangle 2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9720" name="Rectangle 2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9719" name="Picture 2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528" y="2924944"/>
            <a:ext cx="8112378" cy="431909"/>
          </a:xfrm>
          <a:prstGeom prst="rect">
            <a:avLst/>
          </a:prstGeom>
          <a:noFill/>
        </p:spPr>
      </p:pic>
      <p:sp>
        <p:nvSpPr>
          <p:cNvPr id="29722" name="Rectangle 2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9721" name="Picture 2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8067" y="1732806"/>
            <a:ext cx="4868590" cy="821208"/>
          </a:xfrm>
          <a:prstGeom prst="rect">
            <a:avLst/>
          </a:prstGeom>
          <a:noFill/>
        </p:spPr>
      </p:pic>
      <p:sp>
        <p:nvSpPr>
          <p:cNvPr id="29724" name="Rectangle 2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9726" name="Rectangle 3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9725" name="Picture 29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09835" y="3425949"/>
            <a:ext cx="6129221" cy="435099"/>
          </a:xfrm>
          <a:prstGeom prst="rect">
            <a:avLst/>
          </a:prstGeom>
          <a:noFill/>
        </p:spPr>
      </p:pic>
      <p:sp>
        <p:nvSpPr>
          <p:cNvPr id="29728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9727" name="Picture 3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0323" y="3789040"/>
            <a:ext cx="259229" cy="432048"/>
          </a:xfrm>
          <a:prstGeom prst="rect">
            <a:avLst/>
          </a:prstGeom>
          <a:noFill/>
        </p:spPr>
      </p:pic>
      <p:sp>
        <p:nvSpPr>
          <p:cNvPr id="40" name="TextBox 39"/>
          <p:cNvSpPr txBox="1"/>
          <p:nvPr/>
        </p:nvSpPr>
        <p:spPr>
          <a:xfrm>
            <a:off x="323528" y="3717032"/>
            <a:ext cx="7704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can be rewritten as             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30" name="Rectangle 3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9732" name="Rectangle 3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9731" name="Picture 35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520" y="4263179"/>
            <a:ext cx="1671873" cy="461965"/>
          </a:xfrm>
          <a:prstGeom prst="rect">
            <a:avLst/>
          </a:prstGeom>
          <a:noFill/>
        </p:spPr>
      </p:pic>
      <p:sp>
        <p:nvSpPr>
          <p:cNvPr id="29734" name="Rectangle 3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9733" name="Picture 37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528" y="4725144"/>
            <a:ext cx="6727604" cy="432048"/>
          </a:xfrm>
          <a:prstGeom prst="rect">
            <a:avLst/>
          </a:prstGeom>
          <a:noFill/>
        </p:spPr>
      </p:pic>
      <p:sp>
        <p:nvSpPr>
          <p:cNvPr id="29736" name="Rectangle 4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9735" name="Picture 39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520" y="5170132"/>
            <a:ext cx="8309272" cy="419108"/>
          </a:xfrm>
          <a:prstGeom prst="rect">
            <a:avLst/>
          </a:prstGeom>
          <a:noFill/>
        </p:spPr>
      </p:pic>
      <p:sp>
        <p:nvSpPr>
          <p:cNvPr id="29738" name="Rectangle 4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9737" name="Picture 41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42019" y="5621144"/>
            <a:ext cx="6322269" cy="400144"/>
          </a:xfrm>
          <a:prstGeom prst="rect">
            <a:avLst/>
          </a:prstGeom>
          <a:noFill/>
        </p:spPr>
      </p:pic>
      <p:sp>
        <p:nvSpPr>
          <p:cNvPr id="35" name="Slide Number Placeholder 3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FF7E5-6A5C-4664-ABBD-79D4D05A699E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231031"/>
            <a:ext cx="76328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numerator        is given by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2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4036" y="411138"/>
            <a:ext cx="401780" cy="353566"/>
          </a:xfrm>
          <a:prstGeom prst="rect">
            <a:avLst/>
          </a:prstGeom>
          <a:noFill/>
        </p:spPr>
      </p:pic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0447" y="771178"/>
            <a:ext cx="7794523" cy="353566"/>
          </a:xfrm>
          <a:prstGeom prst="rect">
            <a:avLst/>
          </a:prstGeom>
          <a:noFill/>
        </p:spPr>
      </p:pic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98475" y="1094259"/>
            <a:ext cx="2184623" cy="678557"/>
          </a:xfrm>
          <a:prstGeom prst="rect">
            <a:avLst/>
          </a:prstGeom>
          <a:noFill/>
        </p:spPr>
      </p:pic>
      <p:sp>
        <p:nvSpPr>
          <p:cNvPr id="717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177" name="Picture 9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68308" y="1787486"/>
            <a:ext cx="183612" cy="345370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467544" y="1700808"/>
            <a:ext cx="7920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Expressing in powers of     ,        can be rewritten as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0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181" name="Picture 13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560" y="2190688"/>
            <a:ext cx="3312368" cy="446224"/>
          </a:xfrm>
          <a:prstGeom prst="rect">
            <a:avLst/>
          </a:prstGeom>
          <a:noFill/>
        </p:spPr>
      </p:pic>
      <p:sp>
        <p:nvSpPr>
          <p:cNvPr id="20" name="Rectangle 19"/>
          <p:cNvSpPr/>
          <p:nvPr/>
        </p:nvSpPr>
        <p:spPr>
          <a:xfrm>
            <a:off x="467544" y="2564904"/>
            <a:ext cx="73048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integration over   can then be evaluated to give</a:t>
            </a:r>
            <a:endParaRPr lang="en-US" sz="2400" dirty="0"/>
          </a:p>
        </p:txBody>
      </p:sp>
      <p:sp>
        <p:nvSpPr>
          <p:cNvPr id="718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18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185" name="Picture 17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43257" y="1802937"/>
            <a:ext cx="456735" cy="401927"/>
          </a:xfrm>
          <a:prstGeom prst="rect">
            <a:avLst/>
          </a:prstGeom>
          <a:noFill/>
        </p:spPr>
      </p:pic>
      <p:sp>
        <p:nvSpPr>
          <p:cNvPr id="7188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187" name="Picture 19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59832" y="2636912"/>
            <a:ext cx="144016" cy="378042"/>
          </a:xfrm>
          <a:prstGeom prst="rect">
            <a:avLst/>
          </a:prstGeom>
          <a:noFill/>
        </p:spPr>
      </p:pic>
      <p:sp>
        <p:nvSpPr>
          <p:cNvPr id="7190" name="Rectangle 2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189" name="Picture 21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8831" y="3024758"/>
            <a:ext cx="7844400" cy="836290"/>
          </a:xfrm>
          <a:prstGeom prst="rect">
            <a:avLst/>
          </a:prstGeom>
          <a:noFill/>
        </p:spPr>
      </p:pic>
      <p:sp>
        <p:nvSpPr>
          <p:cNvPr id="29" name="Rectangle 28"/>
          <p:cNvSpPr/>
          <p:nvPr/>
        </p:nvSpPr>
        <p:spPr>
          <a:xfrm>
            <a:off x="467544" y="3861048"/>
            <a:ext cx="79928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Dimensional regularization is used to control the divergence.</a:t>
            </a:r>
            <a:endParaRPr lang="en-US" sz="2400" dirty="0"/>
          </a:p>
        </p:txBody>
      </p:sp>
      <p:sp>
        <p:nvSpPr>
          <p:cNvPr id="30" name="Rectangle 29"/>
          <p:cNvSpPr/>
          <p:nvPr/>
        </p:nvSpPr>
        <p:spPr>
          <a:xfrm>
            <a:off x="467544" y="4263479"/>
            <a:ext cx="81369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Here,                   is the Euler constant and                 with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Symbol"/>
              </a:rPr>
              <a:t> 4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so that  1/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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Symbol"/>
              </a:rPr>
              <a:t> is divergent in the limit.</a:t>
            </a:r>
            <a:endParaRPr lang="en-US" sz="2400" dirty="0"/>
          </a:p>
        </p:txBody>
      </p:sp>
      <p:sp>
        <p:nvSpPr>
          <p:cNvPr id="7192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194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196" name="Rectangle 2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198" name="Rectangle 3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197" name="Picture 29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31640" y="4365104"/>
            <a:ext cx="1304612" cy="334516"/>
          </a:xfrm>
          <a:prstGeom prst="rect">
            <a:avLst/>
          </a:prstGeom>
          <a:noFill/>
        </p:spPr>
      </p:pic>
      <p:sp>
        <p:nvSpPr>
          <p:cNvPr id="7200" name="Rectangle 3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202" name="Rectangle 3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204" name="Rectangle 3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203" name="Picture 35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24128" y="4374626"/>
            <a:ext cx="1104131" cy="350518"/>
          </a:xfrm>
          <a:prstGeom prst="rect">
            <a:avLst/>
          </a:prstGeom>
          <a:noFill/>
        </p:spPr>
      </p:pic>
      <p:sp>
        <p:nvSpPr>
          <p:cNvPr id="45" name="Rectangle 44"/>
          <p:cNvSpPr/>
          <p:nvPr/>
        </p:nvSpPr>
        <p:spPr>
          <a:xfrm>
            <a:off x="461596" y="5147900"/>
            <a:ext cx="80708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overall vertex function is not divergent. The divergent term 1/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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will be cancelled out, giving   </a:t>
            </a:r>
            <a:endParaRPr lang="en-US" sz="2400" dirty="0"/>
          </a:p>
        </p:txBody>
      </p:sp>
      <p:sp>
        <p:nvSpPr>
          <p:cNvPr id="46" name="Slide Number Placeholder 4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FF7E5-6A5C-4664-ABBD-79D4D05A699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5877" y="1008533"/>
            <a:ext cx="5968331" cy="824355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350740" y="476672"/>
            <a:ext cx="9701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Hence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395536" y="1916832"/>
            <a:ext cx="81369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Further assumption: all external quark masses and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momenta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are small compared to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400" i="1" baseline="-25000" dirty="0" smtClean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Then</a:t>
            </a:r>
            <a:endParaRPr lang="en-US" sz="2400" dirty="0"/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1749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9552" y="2777878"/>
            <a:ext cx="2664296" cy="416862"/>
          </a:xfrm>
          <a:prstGeom prst="rect">
            <a:avLst/>
          </a:prstGeom>
          <a:noFill/>
        </p:spPr>
      </p:pic>
      <p:sp>
        <p:nvSpPr>
          <p:cNvPr id="10" name="Rectangle 9"/>
          <p:cNvSpPr/>
          <p:nvPr/>
        </p:nvSpPr>
        <p:spPr>
          <a:xfrm>
            <a:off x="395536" y="3244334"/>
            <a:ext cx="79928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integrations are easily evaluated. The remaining integration over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can be cast into the form:</a:t>
            </a:r>
            <a:endParaRPr lang="en-US" sz="2400" dirty="0"/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1751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2587" y="4077072"/>
            <a:ext cx="2338545" cy="792088"/>
          </a:xfrm>
          <a:prstGeom prst="rect">
            <a:avLst/>
          </a:prstGeom>
          <a:noFill/>
        </p:spPr>
      </p:pic>
      <p:sp>
        <p:nvSpPr>
          <p:cNvPr id="13" name="Rectangle 12"/>
          <p:cNvSpPr/>
          <p:nvPr/>
        </p:nvSpPr>
        <p:spPr>
          <a:xfrm>
            <a:off x="358197" y="4931876"/>
            <a:ext cx="40350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which can be easily performed.</a:t>
            </a:r>
            <a:endParaRPr lang="en-US" sz="2400" dirty="0"/>
          </a:p>
        </p:txBody>
      </p:sp>
      <p:sp>
        <p:nvSpPr>
          <p:cNvPr id="14" name="Rectangle 13"/>
          <p:cNvSpPr/>
          <p:nvPr/>
        </p:nvSpPr>
        <p:spPr>
          <a:xfrm>
            <a:off x="358197" y="5363924"/>
            <a:ext cx="80132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other two Feynman diagrams are similarly calculated.</a:t>
            </a:r>
            <a:endParaRPr lang="en-US" sz="2400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FF7E5-6A5C-4664-ABBD-79D4D05A699E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476672"/>
            <a:ext cx="8136904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4.  Gluon-Photon Penguin Vertex</a:t>
            </a: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8601" y="980728"/>
            <a:ext cx="7539823" cy="2361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37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4766" y="3429000"/>
            <a:ext cx="8007674" cy="1632496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SimSun" pitchFamily="2" charset="-122"/>
                <a:cs typeface="Times New Roman" pitchFamily="18" charset="0"/>
              </a:rPr>
              <a:t>.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942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9941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3567" y="5445224"/>
            <a:ext cx="6696745" cy="473672"/>
          </a:xfrm>
          <a:prstGeom prst="rect">
            <a:avLst/>
          </a:prstGeom>
          <a:noFill/>
        </p:spPr>
      </p:pic>
      <p:sp>
        <p:nvSpPr>
          <p:cNvPr id="39943" name="Rectangle 7"/>
          <p:cNvSpPr>
            <a:spLocks noChangeArrowheads="1"/>
          </p:cNvSpPr>
          <p:nvPr/>
        </p:nvSpPr>
        <p:spPr bwMode="auto">
          <a:xfrm>
            <a:off x="0" y="733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FF7E5-6A5C-4664-ABBD-79D4D05A699E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476672"/>
            <a:ext cx="8064896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Ward-Takahashi Identity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1560" y="1790979"/>
            <a:ext cx="7848872" cy="11339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Relate Gluon Penguin Vertex to 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Flavour-Changing Self-Energy </a:t>
            </a:r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2888" y="980728"/>
            <a:ext cx="5045256" cy="792088"/>
          </a:xfrm>
          <a:prstGeom prst="rect">
            <a:avLst/>
          </a:prstGeom>
          <a:noFill/>
        </p:spPr>
      </p:pic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9969" y="3645024"/>
            <a:ext cx="5034159" cy="792088"/>
          </a:xfrm>
          <a:prstGeom prst="rect">
            <a:avLst/>
          </a:prstGeom>
          <a:noFill/>
        </p:spPr>
      </p:pic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11560" y="4437112"/>
            <a:ext cx="7992888" cy="11339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Relate Photon Penguin Vertex to 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Flavour-Changing Self-Energy </a:t>
            </a:r>
          </a:p>
        </p:txBody>
      </p:sp>
      <p:sp>
        <p:nvSpPr>
          <p:cNvPr id="2049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49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494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496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498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97" name="Picture 1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43607" y="3068960"/>
            <a:ext cx="1493499" cy="504056"/>
          </a:xfrm>
          <a:prstGeom prst="rect">
            <a:avLst/>
          </a:prstGeom>
          <a:noFill/>
        </p:spPr>
      </p:pic>
      <p:sp>
        <p:nvSpPr>
          <p:cNvPr id="20500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99" name="Picture 19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43608" y="5589240"/>
            <a:ext cx="3168352" cy="774869"/>
          </a:xfrm>
          <a:prstGeom prst="rect">
            <a:avLst/>
          </a:prstGeom>
          <a:noFill/>
        </p:spPr>
      </p:pic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FF7E5-6A5C-4664-ABBD-79D4D05A699E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6884" y="764704"/>
            <a:ext cx="5729332" cy="720080"/>
          </a:xfrm>
          <a:prstGeom prst="rect">
            <a:avLst/>
          </a:prstGeom>
          <a:noFill/>
        </p:spPr>
      </p:pic>
      <p:pic>
        <p:nvPicPr>
          <p:cNvPr id="3" name="Picture 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95580" y="1628800"/>
            <a:ext cx="5936660" cy="72008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755576" y="2350621"/>
            <a:ext cx="7344816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Relate Gluon-Photon Penguin Vertex to 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Gluon Penguin Vertex and Photon Penguin Vertex</a:t>
            </a:r>
          </a:p>
        </p:txBody>
      </p:sp>
      <p:pic>
        <p:nvPicPr>
          <p:cNvPr id="44035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99591" y="3645024"/>
            <a:ext cx="2592289" cy="738310"/>
          </a:xfrm>
          <a:prstGeom prst="rect">
            <a:avLst/>
          </a:prstGeom>
          <a:noFill/>
        </p:spPr>
      </p:pic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31937" y="4437112"/>
            <a:ext cx="1265852" cy="444759"/>
          </a:xfrm>
          <a:prstGeom prst="rect">
            <a:avLst/>
          </a:prstGeom>
          <a:noFill/>
        </p:spPr>
      </p:pic>
      <p:pic>
        <p:nvPicPr>
          <p:cNvPr id="44033" name="Picture 1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46285" y="4941168"/>
            <a:ext cx="1309491" cy="765287"/>
          </a:xfrm>
          <a:prstGeom prst="rect">
            <a:avLst/>
          </a:prstGeom>
          <a:noFill/>
        </p:spPr>
      </p:pic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4037" name="Rectangle 5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038" name="Rectangle 6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039" name="Rectangle 7"/>
          <p:cNvSpPr>
            <a:spLocks noChangeArrowheads="1"/>
          </p:cNvSpPr>
          <p:nvPr/>
        </p:nvSpPr>
        <p:spPr bwMode="auto">
          <a:xfrm>
            <a:off x="0" y="1562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FF7E5-6A5C-4664-ABBD-79D4D05A699E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476672"/>
            <a:ext cx="7632848" cy="83099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Explicit Expressions for the</a:t>
            </a:r>
          </a:p>
          <a:p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Gluon-Photon Penguin Vertex Form Factors</a:t>
            </a: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55299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82005" y="4441589"/>
            <a:ext cx="6621881" cy="643595"/>
          </a:xfrm>
          <a:prstGeom prst="rect">
            <a:avLst/>
          </a:prstGeom>
          <a:noFill/>
        </p:spPr>
      </p:pic>
      <p:pic>
        <p:nvPicPr>
          <p:cNvPr id="55298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99592" y="5160615"/>
            <a:ext cx="6231608" cy="644649"/>
          </a:xfrm>
          <a:prstGeom prst="rect">
            <a:avLst/>
          </a:prstGeom>
          <a:noFill/>
        </p:spPr>
      </p:pic>
      <p:pic>
        <p:nvPicPr>
          <p:cNvPr id="55297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99592" y="5877272"/>
            <a:ext cx="5371796" cy="648072"/>
          </a:xfrm>
          <a:prstGeom prst="rect">
            <a:avLst/>
          </a:prstGeom>
          <a:noFill/>
        </p:spPr>
      </p:pic>
      <p:sp>
        <p:nvSpPr>
          <p:cNvPr id="5530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5301" name="Rectangle 5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5302" name="Rectangle 6"/>
          <p:cNvSpPr>
            <a:spLocks noChangeArrowheads="1"/>
          </p:cNvSpPr>
          <p:nvPr/>
        </p:nvSpPr>
        <p:spPr bwMode="auto">
          <a:xfrm>
            <a:off x="0" y="1314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5303" name="Rectangle 7"/>
          <p:cNvSpPr>
            <a:spLocks noChangeArrowheads="1"/>
          </p:cNvSpPr>
          <p:nvPr/>
        </p:nvSpPr>
        <p:spPr bwMode="auto">
          <a:xfrm>
            <a:off x="0" y="17430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5304" name="Rectangle 8"/>
          <p:cNvSpPr>
            <a:spLocks noChangeArrowheads="1"/>
          </p:cNvSpPr>
          <p:nvPr/>
        </p:nvSpPr>
        <p:spPr bwMode="auto">
          <a:xfrm>
            <a:off x="755576" y="1268760"/>
            <a:ext cx="7992888" cy="3123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In the expression for the Quark-Gluon-Photon Penguin Vertex, we have retained only terms linear in the external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momenta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. The other terms involve three to five powers of external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momenta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, are therefore can be neglected. Assuming that the external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momenta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are small compared to 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M</a:t>
            </a:r>
            <a:r>
              <a:rPr kumimoji="0" lang="en-US" sz="2400" b="0" i="0" u="none" strike="noStrike" cap="none" normalizeH="0" baseline="-3000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W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, the vertex function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form factors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D</a:t>
            </a:r>
            <a:r>
              <a:rPr kumimoji="0" lang="en-US" sz="2400" b="0" i="0" u="none" strike="noStrike" cap="none" normalizeH="0" baseline="-3000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1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, 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D</a:t>
            </a:r>
            <a:r>
              <a:rPr kumimoji="0" lang="en-US" sz="2400" b="0" i="0" u="none" strike="noStrike" cap="none" normalizeH="0" baseline="-3000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2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and 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D</a:t>
            </a:r>
            <a:r>
              <a:rPr kumimoji="0" lang="en-US" sz="2400" b="0" i="0" u="none" strike="noStrike" cap="none" normalizeH="0" baseline="-3000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3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depend only on the parameter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x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= 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m</a:t>
            </a:r>
            <a:r>
              <a:rPr kumimoji="0" lang="en-US" sz="2400" b="0" i="0" u="none" strike="noStrike" cap="none" normalizeH="0" baseline="-3000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j</a:t>
            </a:r>
            <a:r>
              <a:rPr kumimoji="0" lang="en-US" sz="2400" b="0" i="0" u="none" strike="noStrike" cap="none" normalizeH="0" baseline="3000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2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/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M</a:t>
            </a:r>
            <a:r>
              <a:rPr kumimoji="0" lang="en-US" sz="2400" b="0" i="0" u="none" strike="noStrike" cap="none" normalizeH="0" baseline="-3000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W</a:t>
            </a:r>
            <a:r>
              <a:rPr kumimoji="0" lang="en-US" sz="2400" b="0" i="0" u="none" strike="noStrike" cap="none" normalizeH="0" baseline="3000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2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FF7E5-6A5C-4664-ABBD-79D4D05A699E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581779"/>
            <a:ext cx="7632848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Numerical Values</a:t>
            </a:r>
            <a:endParaRPr lang="en-US" sz="2400" dirty="0">
              <a:solidFill>
                <a:srgbClr val="FF000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683568" y="1340768"/>
          <a:ext cx="7845514" cy="2011680"/>
        </p:xfrm>
        <a:graphic>
          <a:graphicData uri="http://schemas.openxmlformats.org/drawingml/2006/table">
            <a:tbl>
              <a:tblPr/>
              <a:tblGrid>
                <a:gridCol w="520694"/>
                <a:gridCol w="1256430"/>
                <a:gridCol w="1480937"/>
                <a:gridCol w="1477485"/>
                <a:gridCol w="1629031"/>
                <a:gridCol w="1480937"/>
              </a:tblGrid>
              <a:tr h="43204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200" i="1" dirty="0">
                          <a:solidFill>
                            <a:srgbClr val="0070C0"/>
                          </a:solidFill>
                          <a:latin typeface="Calibri"/>
                          <a:ea typeface="SimSun"/>
                          <a:cs typeface="Times New Roman"/>
                        </a:rPr>
                        <a:t>j</a:t>
                      </a:r>
                      <a:endParaRPr lang="en-MY" sz="2200" dirty="0">
                        <a:solidFill>
                          <a:srgbClr val="0070C0"/>
                        </a:solidFill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200" b="1" i="1" dirty="0" err="1">
                          <a:solidFill>
                            <a:srgbClr val="0070C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m</a:t>
                      </a:r>
                      <a:r>
                        <a:rPr lang="en-MY" sz="2200" b="1" baseline="-25000" dirty="0" err="1">
                          <a:solidFill>
                            <a:srgbClr val="0070C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j</a:t>
                      </a:r>
                      <a:r>
                        <a:rPr lang="en-MY" sz="2200" b="1" baseline="-25000" dirty="0">
                          <a:solidFill>
                            <a:srgbClr val="0070C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MY" sz="2200" b="1" dirty="0">
                          <a:solidFill>
                            <a:srgbClr val="0070C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(</a:t>
                      </a:r>
                      <a:r>
                        <a:rPr lang="en-MY" sz="2200" b="1" dirty="0" err="1">
                          <a:solidFill>
                            <a:srgbClr val="0070C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GeV</a:t>
                      </a:r>
                      <a:r>
                        <a:rPr lang="en-MY" sz="2200" b="1" dirty="0">
                          <a:solidFill>
                            <a:srgbClr val="0070C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)</a:t>
                      </a:r>
                      <a:endParaRPr lang="en-MY" sz="2200" dirty="0">
                        <a:solidFill>
                          <a:srgbClr val="0070C0"/>
                        </a:solidFill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200" b="1" i="1" dirty="0" err="1">
                          <a:solidFill>
                            <a:srgbClr val="0070C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x</a:t>
                      </a:r>
                      <a:r>
                        <a:rPr lang="en-MY" sz="2200" b="1" i="1" baseline="-25000" dirty="0" err="1">
                          <a:solidFill>
                            <a:srgbClr val="0070C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j</a:t>
                      </a:r>
                      <a:endParaRPr lang="en-MY" sz="2200" dirty="0">
                        <a:solidFill>
                          <a:srgbClr val="0070C0"/>
                        </a:solidFill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200" b="1" i="1" dirty="0">
                          <a:solidFill>
                            <a:srgbClr val="0070C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D</a:t>
                      </a:r>
                      <a:r>
                        <a:rPr lang="en-MY" sz="2200" b="1" i="0" baseline="-25000" dirty="0">
                          <a:solidFill>
                            <a:srgbClr val="0070C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1</a:t>
                      </a:r>
                      <a:endParaRPr lang="en-MY" sz="2200" i="0" dirty="0">
                        <a:solidFill>
                          <a:srgbClr val="0070C0"/>
                        </a:solidFill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200" b="1" i="1" dirty="0" smtClean="0">
                          <a:solidFill>
                            <a:srgbClr val="0070C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D</a:t>
                      </a:r>
                      <a:r>
                        <a:rPr lang="en-MY" sz="2200" b="1" i="0" baseline="-25000" dirty="0" smtClean="0">
                          <a:solidFill>
                            <a:srgbClr val="0070C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2</a:t>
                      </a:r>
                      <a:endParaRPr lang="en-MY" sz="2200" i="0" dirty="0">
                        <a:solidFill>
                          <a:srgbClr val="0070C0"/>
                        </a:solidFill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200" b="1" i="1" dirty="0">
                          <a:solidFill>
                            <a:srgbClr val="0070C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D</a:t>
                      </a:r>
                      <a:r>
                        <a:rPr lang="en-MY" sz="2200" b="1" baseline="-25000" dirty="0">
                          <a:solidFill>
                            <a:srgbClr val="0070C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3</a:t>
                      </a:r>
                      <a:endParaRPr lang="en-MY" sz="2200" dirty="0">
                        <a:solidFill>
                          <a:srgbClr val="0070C0"/>
                        </a:solidFill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200" i="1" dirty="0">
                          <a:solidFill>
                            <a:srgbClr val="FF0000"/>
                          </a:solidFill>
                          <a:latin typeface="Calibri"/>
                          <a:ea typeface="SimSun"/>
                          <a:cs typeface="Times New Roman"/>
                        </a:rPr>
                        <a:t>u</a:t>
                      </a:r>
                      <a:endParaRPr lang="en-MY" sz="2200" dirty="0"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200">
                          <a:solidFill>
                            <a:srgbClr val="FF0000"/>
                          </a:solidFill>
                          <a:latin typeface="Calibri"/>
                          <a:ea typeface="SimSun"/>
                          <a:cs typeface="Times New Roman"/>
                        </a:rPr>
                        <a:t>0.0023</a:t>
                      </a:r>
                      <a:endParaRPr lang="en-MY" sz="2200"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200">
                          <a:solidFill>
                            <a:srgbClr val="FF0000"/>
                          </a:solidFill>
                          <a:latin typeface="Calibri"/>
                          <a:ea typeface="SimSun"/>
                          <a:cs typeface="Times New Roman"/>
                        </a:rPr>
                        <a:t>0.8187E-09</a:t>
                      </a:r>
                      <a:endParaRPr lang="en-MY" sz="2200"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200">
                          <a:solidFill>
                            <a:srgbClr val="FF0000"/>
                          </a:solidFill>
                          <a:latin typeface="Calibri"/>
                          <a:ea typeface="SimSun"/>
                          <a:cs typeface="Times New Roman"/>
                        </a:rPr>
                        <a:t>0.5458E-09</a:t>
                      </a:r>
                      <a:endParaRPr lang="en-MY" sz="2200"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200" dirty="0" smtClean="0">
                          <a:solidFill>
                            <a:srgbClr val="FF0000"/>
                          </a:solidFill>
                          <a:latin typeface="Calibri"/>
                          <a:ea typeface="SimSun"/>
                          <a:cs typeface="Times New Roman"/>
                        </a:rPr>
                        <a:t>−0.2729E-09</a:t>
                      </a:r>
                      <a:endParaRPr lang="en-MY" sz="2200" dirty="0"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200" dirty="0">
                          <a:solidFill>
                            <a:srgbClr val="FF0000"/>
                          </a:solidFill>
                          <a:latin typeface="Calibri"/>
                          <a:ea typeface="SimSun"/>
                          <a:cs typeface="Times New Roman"/>
                        </a:rPr>
                        <a:t>0.1501E-08</a:t>
                      </a:r>
                      <a:endParaRPr lang="en-MY" sz="2200" dirty="0"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200" i="1" dirty="0">
                          <a:solidFill>
                            <a:srgbClr val="FF0000"/>
                          </a:solidFill>
                          <a:latin typeface="Calibri"/>
                          <a:ea typeface="SimSun"/>
                          <a:cs typeface="Times New Roman"/>
                        </a:rPr>
                        <a:t>c</a:t>
                      </a:r>
                      <a:endParaRPr lang="en-MY" sz="2200" dirty="0"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200">
                          <a:solidFill>
                            <a:srgbClr val="FF0000"/>
                          </a:solidFill>
                          <a:latin typeface="Calibri"/>
                          <a:ea typeface="SimSun"/>
                          <a:cs typeface="Times New Roman"/>
                        </a:rPr>
                        <a:t>1.275</a:t>
                      </a:r>
                      <a:endParaRPr lang="en-MY" sz="2200"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200">
                          <a:solidFill>
                            <a:srgbClr val="FF0000"/>
                          </a:solidFill>
                          <a:latin typeface="Calibri"/>
                          <a:ea typeface="SimSun"/>
                          <a:cs typeface="Times New Roman"/>
                        </a:rPr>
                        <a:t>0.2516E-03</a:t>
                      </a:r>
                      <a:endParaRPr lang="en-MY" sz="2200"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200" dirty="0" smtClean="0">
                          <a:solidFill>
                            <a:srgbClr val="FF0000"/>
                          </a:solidFill>
                          <a:latin typeface="Calibri"/>
                          <a:ea typeface="SimSun"/>
                          <a:cs typeface="Times New Roman"/>
                        </a:rPr>
                        <a:t>0.1671E-03</a:t>
                      </a:r>
                      <a:endParaRPr lang="en-MY" sz="2200" dirty="0"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200" dirty="0" smtClean="0">
                          <a:solidFill>
                            <a:srgbClr val="FF0000"/>
                          </a:solidFill>
                          <a:latin typeface="+mn-lt"/>
                          <a:ea typeface="SimSun"/>
                          <a:cs typeface="Times New Roman"/>
                        </a:rPr>
                        <a:t>−</a:t>
                      </a:r>
                      <a:r>
                        <a:rPr lang="en-MY" sz="2200" dirty="0" smtClean="0">
                          <a:solidFill>
                            <a:srgbClr val="FF0000"/>
                          </a:solidFill>
                          <a:latin typeface="Calibri"/>
                          <a:ea typeface="SimSun"/>
                          <a:cs typeface="Times New Roman"/>
                        </a:rPr>
                        <a:t>0.8364E-04</a:t>
                      </a:r>
                      <a:endParaRPr lang="en-MY" sz="2200" dirty="0"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200" dirty="0">
                          <a:solidFill>
                            <a:srgbClr val="FF0000"/>
                          </a:solidFill>
                          <a:latin typeface="Calibri"/>
                          <a:ea typeface="SimSun"/>
                          <a:cs typeface="Times New Roman"/>
                        </a:rPr>
                        <a:t>0.4597E-03</a:t>
                      </a:r>
                      <a:endParaRPr lang="en-MY" sz="2200" dirty="0"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200" i="1" dirty="0">
                          <a:solidFill>
                            <a:srgbClr val="FF0000"/>
                          </a:solidFill>
                          <a:latin typeface="Calibri"/>
                          <a:ea typeface="SimSun"/>
                          <a:cs typeface="Times New Roman"/>
                        </a:rPr>
                        <a:t>t</a:t>
                      </a:r>
                      <a:endParaRPr lang="en-MY" sz="2200" dirty="0"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200" dirty="0">
                          <a:solidFill>
                            <a:srgbClr val="FF0000"/>
                          </a:solidFill>
                          <a:latin typeface="Calibri"/>
                          <a:ea typeface="SimSun"/>
                          <a:cs typeface="Times New Roman"/>
                        </a:rPr>
                        <a:t>173.07</a:t>
                      </a:r>
                      <a:endParaRPr lang="en-MY" sz="2200" dirty="0"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200" dirty="0">
                          <a:solidFill>
                            <a:srgbClr val="FF0000"/>
                          </a:solidFill>
                          <a:latin typeface="Calibri"/>
                          <a:ea typeface="SimSun"/>
                          <a:cs typeface="Times New Roman"/>
                        </a:rPr>
                        <a:t>0.4635E+01</a:t>
                      </a:r>
                      <a:endParaRPr lang="en-MY" sz="2200" dirty="0"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200" dirty="0" smtClean="0">
                          <a:solidFill>
                            <a:srgbClr val="FF0000"/>
                          </a:solidFill>
                          <a:latin typeface="Calibri"/>
                          <a:ea typeface="SimSun"/>
                          <a:cs typeface="Times New Roman"/>
                        </a:rPr>
                        <a:t>0.4332E+00</a:t>
                      </a:r>
                      <a:endParaRPr lang="en-MY" sz="2200" dirty="0"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200" dirty="0" smtClean="0">
                          <a:solidFill>
                            <a:srgbClr val="FF0000"/>
                          </a:solidFill>
                          <a:latin typeface="+mn-lt"/>
                          <a:ea typeface="SimSun"/>
                          <a:cs typeface="Times New Roman"/>
                        </a:rPr>
                        <a:t>−</a:t>
                      </a:r>
                      <a:r>
                        <a:rPr lang="en-MY" sz="2200" dirty="0" smtClean="0">
                          <a:solidFill>
                            <a:srgbClr val="FF0000"/>
                          </a:solidFill>
                          <a:latin typeface="Calibri"/>
                          <a:ea typeface="SimSun"/>
                          <a:cs typeface="Times New Roman"/>
                        </a:rPr>
                        <a:t>0.3039E+00</a:t>
                      </a:r>
                      <a:endParaRPr lang="en-MY" sz="2200" dirty="0"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200" dirty="0">
                          <a:solidFill>
                            <a:srgbClr val="FF0000"/>
                          </a:solidFill>
                          <a:latin typeface="Calibri"/>
                          <a:ea typeface="SimSun"/>
                          <a:cs typeface="Times New Roman"/>
                        </a:rPr>
                        <a:t>0.1211E+01</a:t>
                      </a:r>
                      <a:endParaRPr lang="en-MY" sz="2200" dirty="0"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FF7E5-6A5C-4664-ABBD-79D4D05A699E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39552" y="3933056"/>
            <a:ext cx="78319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magnitude of the vertex function depends not only on the magnitude of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400" i="1" baseline="-25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i="1" baseline="-25000" dirty="0" err="1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= 1, 2, 3, but on the combination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9003" y="4776952"/>
            <a:ext cx="1474725" cy="4522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633413" y="406400"/>
            <a:ext cx="32255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CKM Matrix Elements</a:t>
            </a:r>
            <a:endParaRPr lang="en-US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0" y="1314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1800">
              <a:latin typeface="Verdana" pitchFamily="34" charset="0"/>
            </a:endParaRPr>
          </a:p>
        </p:txBody>
      </p:sp>
      <p:sp>
        <p:nvSpPr>
          <p:cNvPr id="2054" name="Rectangle 16"/>
          <p:cNvSpPr>
            <a:spLocks noChangeArrowheads="1"/>
          </p:cNvSpPr>
          <p:nvPr/>
        </p:nvSpPr>
        <p:spPr bwMode="auto">
          <a:xfrm>
            <a:off x="0" y="1038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1800">
              <a:latin typeface="Verdana" pitchFamily="34" charset="0"/>
            </a:endParaRPr>
          </a:p>
        </p:txBody>
      </p:sp>
      <p:sp>
        <p:nvSpPr>
          <p:cNvPr id="2055" name="Rectangle 4"/>
          <p:cNvSpPr>
            <a:spLocks noChangeArrowheads="1"/>
          </p:cNvSpPr>
          <p:nvPr/>
        </p:nvSpPr>
        <p:spPr bwMode="auto">
          <a:xfrm>
            <a:off x="609600" y="1108405"/>
            <a:ext cx="7543800" cy="13630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lnSpc>
                <a:spcPct val="118000"/>
              </a:lnSpc>
            </a:pP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400" baseline="-30000" dirty="0" err="1">
                <a:latin typeface="Times New Roman" pitchFamily="18" charset="0"/>
                <a:cs typeface="Times New Roman" pitchFamily="18" charset="0"/>
              </a:rPr>
              <a:t>ud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= 0.97427(15), 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400" baseline="-30000" dirty="0" err="1">
                <a:latin typeface="Times New Roman" pitchFamily="18" charset="0"/>
                <a:cs typeface="Times New Roman" pitchFamily="18" charset="0"/>
              </a:rPr>
              <a:t>us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= 0.22534(65), 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400" baseline="-30000" dirty="0" err="1">
                <a:latin typeface="Times New Roman" pitchFamily="18" charset="0"/>
                <a:cs typeface="Times New Roman" pitchFamily="18" charset="0"/>
              </a:rPr>
              <a:t>ub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= 0.00351(15),</a:t>
            </a:r>
          </a:p>
          <a:p>
            <a:pPr>
              <a:lnSpc>
                <a:spcPct val="118000"/>
              </a:lnSpc>
            </a:pP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400" baseline="-30000" dirty="0" err="1">
                <a:latin typeface="Times New Roman" pitchFamily="18" charset="0"/>
                <a:cs typeface="Times New Roman" pitchFamily="18" charset="0"/>
              </a:rPr>
              <a:t>cd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= 0.22520(65), 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400" baseline="-30000" dirty="0" err="1">
                <a:latin typeface="Times New Roman" pitchFamily="18" charset="0"/>
                <a:cs typeface="Times New Roman" pitchFamily="18" charset="0"/>
              </a:rPr>
              <a:t>cs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= 0.97344(16), 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400" baseline="-30000" dirty="0" err="1">
                <a:latin typeface="Times New Roman" pitchFamily="18" charset="0"/>
                <a:cs typeface="Times New Roman" pitchFamily="18" charset="0"/>
              </a:rPr>
              <a:t>cb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= 0.0412(8),</a:t>
            </a:r>
            <a:endParaRPr lang="en-US" sz="2400" i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8000"/>
              </a:lnSpc>
            </a:pP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400" baseline="-30000" dirty="0" err="1">
                <a:latin typeface="Times New Roman" pitchFamily="18" charset="0"/>
                <a:cs typeface="Times New Roman" pitchFamily="18" charset="0"/>
              </a:rPr>
              <a:t>td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= 0.00867(30), 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400" baseline="-30000" dirty="0" err="1">
                <a:latin typeface="Times New Roman" pitchFamily="18" charset="0"/>
                <a:cs typeface="Times New Roman" pitchFamily="18" charset="0"/>
              </a:rPr>
              <a:t>ts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= 0.0404(8),	  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400" baseline="-30000" dirty="0" err="1">
                <a:latin typeface="Times New Roman" pitchFamily="18" charset="0"/>
                <a:cs typeface="Times New Roman" pitchFamily="18" charset="0"/>
              </a:rPr>
              <a:t>tb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= 0.999146(34). </a:t>
            </a:r>
          </a:p>
        </p:txBody>
      </p:sp>
      <p:sp>
        <p:nvSpPr>
          <p:cNvPr id="2056" name="Rectangle 6"/>
          <p:cNvSpPr>
            <a:spLocks noChangeArrowheads="1"/>
          </p:cNvSpPr>
          <p:nvPr/>
        </p:nvSpPr>
        <p:spPr bwMode="auto">
          <a:xfrm>
            <a:off x="609600" y="2707630"/>
            <a:ext cx="5638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400" dirty="0">
                <a:cs typeface="Times New Roman" pitchFamily="18" charset="0"/>
              </a:rPr>
              <a:t>Products of CKM matrix elements: </a:t>
            </a:r>
            <a:endParaRPr lang="en-US" sz="2400" dirty="0"/>
          </a:p>
        </p:txBody>
      </p:sp>
      <p:graphicFrame>
        <p:nvGraphicFramePr>
          <p:cNvPr id="2050" name="Object 5"/>
          <p:cNvGraphicFramePr>
            <a:graphicFrameLocks noChangeAspect="1"/>
          </p:cNvGraphicFramePr>
          <p:nvPr/>
        </p:nvGraphicFramePr>
        <p:xfrm>
          <a:off x="1066800" y="3100388"/>
          <a:ext cx="1524000" cy="557212"/>
        </p:xfrm>
        <a:graphic>
          <a:graphicData uri="http://schemas.openxmlformats.org/presentationml/2006/ole">
            <p:oleObj spid="_x0000_s1026" name="公式" r:id="rId3" imgW="698500" imgH="254000" progId="Equation.3">
              <p:embed/>
            </p:oleObj>
          </a:graphicData>
        </a:graphic>
      </p:graphicFrame>
      <p:sp>
        <p:nvSpPr>
          <p:cNvPr id="2057" name="Rectangle 7"/>
          <p:cNvSpPr>
            <a:spLocks noChangeArrowheads="1"/>
          </p:cNvSpPr>
          <p:nvPr/>
        </p:nvSpPr>
        <p:spPr bwMode="auto">
          <a:xfrm>
            <a:off x="0" y="247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200">
                <a:ea typeface="SimSun" pitchFamily="2" charset="-122"/>
              </a:rPr>
              <a:t>. </a:t>
            </a:r>
            <a:endParaRPr lang="en-US"/>
          </a:p>
        </p:txBody>
      </p:sp>
      <p:sp>
        <p:nvSpPr>
          <p:cNvPr id="2058" name="Rectangle 16"/>
          <p:cNvSpPr>
            <a:spLocks noChangeArrowheads="1"/>
          </p:cNvSpPr>
          <p:nvPr/>
        </p:nvSpPr>
        <p:spPr bwMode="auto">
          <a:xfrm>
            <a:off x="609600" y="3694113"/>
            <a:ext cx="7391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products of CKM matrix elements satisfy the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unitarity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triangle relation</a:t>
            </a:r>
          </a:p>
        </p:txBody>
      </p:sp>
      <p:sp>
        <p:nvSpPr>
          <p:cNvPr id="2059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051" name="Object 8"/>
          <p:cNvGraphicFramePr>
            <a:graphicFrameLocks noChangeAspect="1"/>
          </p:cNvGraphicFramePr>
          <p:nvPr/>
        </p:nvGraphicFramePr>
        <p:xfrm>
          <a:off x="1095375" y="4660900"/>
          <a:ext cx="2151063" cy="520700"/>
        </p:xfrm>
        <a:graphic>
          <a:graphicData uri="http://schemas.openxmlformats.org/presentationml/2006/ole">
            <p:oleObj spid="_x0000_s1027" name="公式" r:id="rId4" imgW="952200" imgH="228600" progId="Equation.3">
              <p:embed/>
            </p:oleObj>
          </a:graphicData>
        </a:graphic>
      </p:graphicFrame>
      <p:sp>
        <p:nvSpPr>
          <p:cNvPr id="2060" name="Rectangle 6"/>
          <p:cNvSpPr>
            <a:spLocks noChangeArrowheads="1"/>
          </p:cNvSpPr>
          <p:nvPr/>
        </p:nvSpPr>
        <p:spPr bwMode="auto">
          <a:xfrm>
            <a:off x="609600" y="5203458"/>
            <a:ext cx="7620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triangle relation is used to estimate the relative phases of the three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</a:t>
            </a:r>
            <a:r>
              <a:rPr lang="en-US" sz="2400" i="1" baseline="-250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j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’s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260648"/>
            <a:ext cx="7920880" cy="242662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STANDARD MODEL (SM)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Gauge Group:  SU(3) 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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SU(2) 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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U(1)</a:t>
            </a:r>
          </a:p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SU(3): Strong Interaction - QCD</a:t>
            </a:r>
          </a:p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SU(2) 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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U(1): Electroweak Interaction - Weinberg-Salam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Three Generations of Quarks and Leptons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1" y="2780928"/>
            <a:ext cx="5533209" cy="1872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0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4725144"/>
            <a:ext cx="240982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FF7E5-6A5C-4664-ABBD-79D4D05A699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7951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2"/>
          <p:cNvSpPr>
            <a:spLocks noChangeArrowheads="1"/>
          </p:cNvSpPr>
          <p:nvPr/>
        </p:nvSpPr>
        <p:spPr bwMode="auto">
          <a:xfrm>
            <a:off x="0" y="1314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1800">
              <a:latin typeface="Verdana" pitchFamily="34" charset="0"/>
            </a:endParaRPr>
          </a:p>
        </p:txBody>
      </p:sp>
      <p:sp>
        <p:nvSpPr>
          <p:cNvPr id="18435" name="Rectangle 16"/>
          <p:cNvSpPr>
            <a:spLocks noChangeArrowheads="1"/>
          </p:cNvSpPr>
          <p:nvPr/>
        </p:nvSpPr>
        <p:spPr bwMode="auto">
          <a:xfrm>
            <a:off x="0" y="1038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1800">
              <a:latin typeface="Verdana" pitchFamily="34" charset="0"/>
            </a:endParaRPr>
          </a:p>
        </p:txBody>
      </p:sp>
      <p:sp>
        <p:nvSpPr>
          <p:cNvPr id="18436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437" name="Rectangle 16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438" name="Rectangle 3"/>
          <p:cNvSpPr>
            <a:spLocks noChangeArrowheads="1"/>
          </p:cNvSpPr>
          <p:nvPr/>
        </p:nvSpPr>
        <p:spPr bwMode="auto">
          <a:xfrm>
            <a:off x="990600" y="978724"/>
            <a:ext cx="70866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→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transition:</a:t>
            </a:r>
          </a:p>
          <a:p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en-US" sz="2400" i="1" baseline="-30000" dirty="0" err="1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= 0.21954</a:t>
            </a:r>
          </a:p>
          <a:p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en-US" sz="2400" i="1" baseline="-30000" dirty="0" err="1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0.21919 +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i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0.13570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2400" baseline="30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en-US" sz="2400" baseline="30000" dirty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2400" i="1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r>
              <a:rPr lang="en-US" sz="2400" i="1" baseline="30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	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en-US" sz="2400" i="1" baseline="-25000" dirty="0" err="1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 </a:t>
            </a:r>
            <a:r>
              <a:rPr lang="en-US" sz="2400" baseline="30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0.32336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</a:t>
            </a:r>
            <a:r>
              <a:rPr lang="en-US" sz="2400" baseline="30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i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0.13570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→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transition:</a:t>
            </a:r>
            <a:endParaRPr lang="en-MY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en-US" sz="2400" i="1" baseline="-25000" dirty="0" err="1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= 0.92782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2400" baseline="30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en-US" sz="2400" baseline="30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en-MY" sz="2400" dirty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en-US" sz="2400" i="1" baseline="-25000" dirty="0" err="1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0.80528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2400" baseline="30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en-US" sz="24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0.31926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2400" baseline="30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en-US" sz="2400" baseline="30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en-MY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en-US" sz="2400" i="1" baseline="-25000" dirty="0" err="1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0.12254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2400" baseline="30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en-US" sz="24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0.31926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2400" baseline="30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en-US" sz="2400" baseline="30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→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transition:</a:t>
            </a:r>
            <a:endParaRPr lang="en-MY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en-US" sz="2400" i="1" baseline="-25000" dirty="0" err="1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= 0.40365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2400" baseline="30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en-US" sz="2400" baseline="30000" dirty="0">
                <a:latin typeface="Times New Roman" pitchFamily="18" charset="0"/>
                <a:cs typeface="Times New Roman" pitchFamily="18" charset="0"/>
              </a:rPr>
              <a:t>1</a:t>
            </a:r>
            <a:endParaRPr lang="en-MY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en-US" sz="2400" i="1" baseline="-25000" dirty="0" err="1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0.40099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2400" baseline="30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en-US" sz="2400" baseline="30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0.74462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2400" baseline="30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en-US" sz="2400" baseline="30000" dirty="0">
                <a:latin typeface="Times New Roman" pitchFamily="18" charset="0"/>
                <a:cs typeface="Times New Roman" pitchFamily="18" charset="0"/>
              </a:rPr>
              <a:t>3</a:t>
            </a:r>
            <a:endParaRPr lang="en-MY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en-US" sz="2400" i="1" baseline="-25000" dirty="0" err="1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= 0.27119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2400" baseline="30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en-US" sz="24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0.74462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2400" baseline="30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en-US" sz="24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FF7E5-6A5C-4664-ABBD-79D4D05A699E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990600" y="2009775"/>
            <a:ext cx="6821760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Aft>
                <a:spcPts val="600"/>
              </a:spcAft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the contribution is small for all the three transitions.</a:t>
            </a:r>
          </a:p>
          <a:p>
            <a:pPr>
              <a:spcAft>
                <a:spcPts val="600"/>
              </a:spcAft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Both 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and 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contribute in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→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transition, and                      has magnitude of order 10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-5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is the dominant contribution in both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→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and </a:t>
            </a:r>
          </a:p>
          <a:p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→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transitions, and                       is of order 10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-3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57115" y="3264784"/>
            <a:ext cx="1474725" cy="452248"/>
          </a:xfrm>
          <a:prstGeom prst="rect">
            <a:avLst/>
          </a:prstGeom>
          <a:noFill/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23928" y="4056872"/>
            <a:ext cx="1474725" cy="4522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55576" y="581779"/>
            <a:ext cx="7632848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Conclusion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755576" y="1132892"/>
            <a:ext cx="7776864" cy="44563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We have presented the calculation of the vertex function for Gluon-Photon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Penguin within the framework of the Standard Model. The vertex function is found finite.</a:t>
            </a:r>
          </a:p>
          <a:p>
            <a:pPr lvl="0" fontAlgn="base"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400" baseline="0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For cases where the external </a:t>
            </a:r>
            <a:r>
              <a:rPr lang="en-US" sz="2400" baseline="0" dirty="0" err="1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momenta</a:t>
            </a:r>
            <a:r>
              <a:rPr lang="en-US" sz="2400" baseline="0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are small compared W-boson mass, the vertex function </a:t>
            </a:r>
            <a:r>
              <a:rPr lang="en-US" sz="2400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can be described in terms of 3 form factors, </a:t>
            </a:r>
            <a:r>
              <a:rPr lang="en-US" sz="2400" i="1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D</a:t>
            </a:r>
            <a:r>
              <a:rPr lang="en-US" sz="2400" baseline="-30000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1</a:t>
            </a:r>
            <a:r>
              <a:rPr lang="en-US" sz="2400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, </a:t>
            </a:r>
            <a:r>
              <a:rPr lang="en-US" sz="2400" i="1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D</a:t>
            </a:r>
            <a:r>
              <a:rPr lang="en-US" sz="2400" baseline="-30000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2</a:t>
            </a:r>
            <a:r>
              <a:rPr lang="en-US" sz="2400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and </a:t>
            </a:r>
            <a:r>
              <a:rPr lang="en-US" sz="2400" i="1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D</a:t>
            </a:r>
            <a:r>
              <a:rPr lang="en-US" sz="2400" baseline="-30000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3</a:t>
            </a:r>
            <a:r>
              <a:rPr lang="en-US" sz="2400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which depend only on the parameter  </a:t>
            </a:r>
            <a:r>
              <a:rPr lang="en-US" sz="2400" i="1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x</a:t>
            </a:r>
            <a:r>
              <a:rPr lang="en-US" sz="2400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= </a:t>
            </a:r>
            <a:r>
              <a:rPr lang="en-US" sz="2400" i="1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m</a:t>
            </a:r>
            <a:r>
              <a:rPr lang="en-US" sz="2400" baseline="-30000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j</a:t>
            </a:r>
            <a:r>
              <a:rPr lang="en-US" sz="2400" baseline="30000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2</a:t>
            </a:r>
            <a:r>
              <a:rPr lang="en-US" sz="2400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/</a:t>
            </a:r>
            <a:r>
              <a:rPr lang="en-US" sz="2400" i="1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M</a:t>
            </a:r>
            <a:r>
              <a:rPr lang="en-US" sz="2400" baseline="-30000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W</a:t>
            </a:r>
            <a:r>
              <a:rPr lang="en-US" sz="2400" baseline="30000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2</a:t>
            </a:r>
            <a:r>
              <a:rPr lang="en-US" sz="2400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.</a:t>
            </a:r>
          </a:p>
          <a:p>
            <a:pPr>
              <a:lnSpc>
                <a:spcPct val="114000"/>
              </a:lnSpc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Gluon-Photon Penguin Vertex is related to the Gluon Penguin Vertex and the Photon Penguin Vertex through the Ward-Takahashi Identity.</a:t>
            </a:r>
            <a:endParaRPr kumimoji="0" lang="en-US" sz="2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FF7E5-6A5C-4664-ABBD-79D4D05A699E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332656"/>
            <a:ext cx="7984296" cy="457163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UNIFIED THEORY OF WEAK &amp; EM INTERACTION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Weinberg-Salam Theory: SU(2) </a:t>
            </a:r>
            <a:r>
              <a:rPr lang="en-US" sz="2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</a:t>
            </a:r>
            <a:r>
              <a:rPr lang="en-US" sz="2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U(1) Gauge Group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Higgs Mechanism: Spontaneous Symmetry Breaking (SSB)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Gauge particles after SSB:</a:t>
            </a:r>
          </a:p>
          <a:p>
            <a:pPr>
              <a:lnSpc>
                <a:spcPct val="114000"/>
              </a:lnSpc>
            </a:pPr>
            <a:r>
              <a:rPr lang="en-US" sz="2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4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W-boson: Massive M</a:t>
            </a:r>
            <a:r>
              <a:rPr lang="en-US" sz="2400" baseline="-250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= 80.385(15) GeV</a:t>
            </a:r>
          </a:p>
          <a:p>
            <a:pPr>
              <a:lnSpc>
                <a:spcPct val="114000"/>
              </a:lnSpc>
            </a:pPr>
            <a:r>
              <a:rPr lang="en-US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Z-boson: Massive M</a:t>
            </a:r>
            <a:r>
              <a:rPr lang="en-US" sz="2400" baseline="-250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= 91.1876(21) GeV</a:t>
            </a:r>
          </a:p>
          <a:p>
            <a:pPr>
              <a:lnSpc>
                <a:spcPct val="114000"/>
              </a:lnSpc>
            </a:pPr>
            <a:r>
              <a:rPr lang="en-US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Photon: </a:t>
            </a:r>
            <a:r>
              <a:rPr lang="en-US" sz="2400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Massless</a:t>
            </a:r>
            <a:r>
              <a:rPr lang="en-US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Scalar boson left behind after SSB:</a:t>
            </a:r>
            <a:endParaRPr lang="en-US" sz="24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Higgs Boson: Mass MH = 125.9(4) GeV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FF7E5-6A5C-4664-ABBD-79D4D05A699E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11796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27584" y="260648"/>
            <a:ext cx="7272808" cy="2754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STRONG INTERACTION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Quantum </a:t>
            </a:r>
            <a:r>
              <a:rPr lang="en-US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Chromodynamics</a:t>
            </a:r>
            <a:r>
              <a:rPr lang="en-US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(QCD): SU(3) Gauge Group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Symmetry exact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Gauge particle 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Gluon: </a:t>
            </a:r>
            <a:r>
              <a:rPr lang="en-US" sz="2400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Massless</a:t>
            </a:r>
            <a:r>
              <a:rPr lang="en-US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21765" y="3174067"/>
            <a:ext cx="519039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THREE GENERATIONS OF QUARKS</a:t>
            </a:r>
          </a:p>
          <a:p>
            <a:r>
              <a:rPr lang="en-US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Expt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 N</a:t>
            </a:r>
            <a:r>
              <a:rPr lang="el-GR" sz="2400" baseline="-25000" dirty="0" smtClean="0">
                <a:solidFill>
                  <a:srgbClr val="0070C0"/>
                </a:solidFill>
                <a:latin typeface="Times New Roman"/>
                <a:cs typeface="Times New Roman"/>
                <a:sym typeface="Symbol"/>
              </a:rPr>
              <a:t>ν</a:t>
            </a:r>
            <a:r>
              <a:rPr lang="en-US" sz="2400" dirty="0" smtClean="0">
                <a:solidFill>
                  <a:srgbClr val="0070C0"/>
                </a:solidFill>
                <a:latin typeface="Times New Roman"/>
                <a:cs typeface="Times New Roman"/>
                <a:sym typeface="Symbol"/>
              </a:rPr>
              <a:t> = 3</a:t>
            </a:r>
            <a:endParaRPr lang="en-US" sz="2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39952" y="3854893"/>
            <a:ext cx="3816424" cy="2022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FF7E5-6A5C-4664-ABBD-79D4D05A699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0002" y="2924944"/>
            <a:ext cx="3608022" cy="29106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827584" y="678755"/>
            <a:ext cx="684076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MIXING OF QUARK FLAVOURS</a:t>
            </a:r>
          </a:p>
          <a:p>
            <a:r>
              <a:rPr lang="en-US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CKM Mixing Matrix</a:t>
            </a:r>
          </a:p>
          <a:p>
            <a:r>
              <a:rPr lang="en-US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Three mixing angles: </a:t>
            </a:r>
            <a:r>
              <a:rPr lang="en-US" sz="24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4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θ</a:t>
            </a:r>
            <a:r>
              <a:rPr lang="en-US" sz="2400" baseline="-25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sz="24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θ</a:t>
            </a:r>
            <a:r>
              <a:rPr lang="en-US" sz="2400" baseline="-25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sz="24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θ</a:t>
            </a:r>
            <a:r>
              <a:rPr lang="en-US" sz="2400" baseline="-25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r>
              <a:rPr lang="en-US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One phase: </a:t>
            </a:r>
            <a:r>
              <a:rPr lang="el-GR" sz="24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endParaRPr lang="en-US" sz="2400" i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</a:pP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CP Violation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FF7E5-6A5C-4664-ABBD-79D4D05A699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/>
          <p:cNvSpPr>
            <a:spLocks noChangeArrowheads="1"/>
          </p:cNvSpPr>
          <p:nvPr/>
        </p:nvSpPr>
        <p:spPr bwMode="auto">
          <a:xfrm>
            <a:off x="395536" y="303039"/>
            <a:ext cx="55801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Consequences of Quark Mixing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4" y="951111"/>
            <a:ext cx="8064896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Flavour-Changing Self-Energy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7544" y="1383159"/>
            <a:ext cx="8064896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   Gluon Penguin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7544" y="1844824"/>
            <a:ext cx="8064896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    Photon Penguin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7544" y="2276872"/>
            <a:ext cx="8064896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4.    Gluon-Photon Penguin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FF7E5-6A5C-4664-ABBD-79D4D05A699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244501"/>
            <a:ext cx="4608511" cy="1392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763" y="2634258"/>
            <a:ext cx="7257637" cy="2882974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539552" y="404664"/>
            <a:ext cx="7416824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NEUTRAL CHANGE OF QUARK FLAVOURS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67544" y="836712"/>
            <a:ext cx="8064896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Flavour-Changing Self-Energy of Quark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01352" y="5589240"/>
            <a:ext cx="60469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CKM matrix elements come in combination   </a:t>
            </a:r>
            <a:endParaRPr lang="en-US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2534" name="Picture 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88224" y="5589240"/>
            <a:ext cx="792088" cy="492855"/>
          </a:xfrm>
          <a:prstGeom prst="rect">
            <a:avLst/>
          </a:prstGeom>
          <a:noFill/>
        </p:spPr>
      </p:pic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899592" y="6093296"/>
            <a:ext cx="604867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Internal quark line 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j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= 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, 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, 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FF7E5-6A5C-4664-ABBD-79D4D05A699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923879"/>
            <a:ext cx="5400600" cy="2217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467544" y="476672"/>
            <a:ext cx="8136904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Gluon Penguin Vertex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3013" name="Rectangle 5"/>
          <p:cNvSpPr>
            <a:spLocks noChangeArrowheads="1"/>
          </p:cNvSpPr>
          <p:nvPr/>
        </p:nvSpPr>
        <p:spPr bwMode="auto">
          <a:xfrm>
            <a:off x="0" y="1428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0" y="1866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0" y="2609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3212976"/>
            <a:ext cx="7920880" cy="2300049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SimSun" pitchFamily="2" charset="-122"/>
                <a:cs typeface="Times New Roman" pitchFamily="18" charset="0"/>
              </a:rPr>
              <a:t>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1991" name="Rectangle 7"/>
          <p:cNvSpPr>
            <a:spLocks noChangeArrowheads="1"/>
          </p:cNvSpPr>
          <p:nvPr/>
        </p:nvSpPr>
        <p:spPr bwMode="auto">
          <a:xfrm>
            <a:off x="0" y="733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1992" name="Picture 8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3568" y="5805265"/>
            <a:ext cx="6864097" cy="489088"/>
          </a:xfrm>
          <a:prstGeom prst="rect">
            <a:avLst/>
          </a:prstGeom>
          <a:noFill/>
          <a:ln>
            <a:solidFill>
              <a:schemeClr val="accent6">
                <a:lumMod val="20000"/>
                <a:lumOff val="80000"/>
              </a:schemeClr>
            </a:solidFill>
          </a:ln>
        </p:spPr>
      </p:pic>
      <p:sp>
        <p:nvSpPr>
          <p:cNvPr id="41994" name="Rectangle 10"/>
          <p:cNvSpPr>
            <a:spLocks noChangeArrowheads="1"/>
          </p:cNvSpPr>
          <p:nvPr/>
        </p:nvSpPr>
        <p:spPr bwMode="auto">
          <a:xfrm>
            <a:off x="0" y="733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FF7E5-6A5C-4664-ABBD-79D4D05A699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404664"/>
            <a:ext cx="8064896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  Photon Penguin Vertex</a:t>
            </a: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908720"/>
            <a:ext cx="7200800" cy="1976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3011414"/>
            <a:ext cx="8064896" cy="167633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723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SimSun" pitchFamily="2" charset="-122"/>
                <a:cs typeface="Times New Roman" pitchFamily="18" charset="0"/>
              </a:rPr>
              <a:t>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85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560" y="5373216"/>
            <a:ext cx="6552728" cy="466902"/>
          </a:xfrm>
          <a:prstGeom prst="rect">
            <a:avLst/>
          </a:prstGeom>
          <a:noFill/>
        </p:spPr>
      </p:pic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0" y="733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FF7E5-6A5C-4664-ABBD-79D4D05A699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8617</TotalTime>
  <Words>832</Words>
  <Application>Microsoft Office PowerPoint</Application>
  <PresentationFormat>On-screen Show (4:3)</PresentationFormat>
  <Paragraphs>154</Paragraphs>
  <Slides>22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Office Theme</vt:lpstr>
      <vt:lpstr>公式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Windows User</cp:lastModifiedBy>
  <cp:revision>137</cp:revision>
  <dcterms:created xsi:type="dcterms:W3CDTF">2013-08-27T15:59:30Z</dcterms:created>
  <dcterms:modified xsi:type="dcterms:W3CDTF">2014-10-09T16:03:59Z</dcterms:modified>
</cp:coreProperties>
</file>